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sldIdLst>
    <p:sldId id="315" r:id="rId5"/>
    <p:sldId id="388" r:id="rId6"/>
    <p:sldId id="408" r:id="rId7"/>
    <p:sldId id="409" r:id="rId8"/>
    <p:sldId id="412" r:id="rId9"/>
    <p:sldId id="413" r:id="rId10"/>
    <p:sldId id="403" r:id="rId11"/>
    <p:sldId id="389" r:id="rId12"/>
    <p:sldId id="397" r:id="rId13"/>
    <p:sldId id="402" r:id="rId14"/>
    <p:sldId id="382" r:id="rId15"/>
    <p:sldId id="353" r:id="rId16"/>
    <p:sldId id="347" r:id="rId17"/>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p:defaultTextStyle>
  <p:extLst>
    <p:ext uri="{EFAFB233-063F-42B5-8137-9DF3F51BA10A}">
      <p15:sldGuideLst xmlns:p15="http://schemas.microsoft.com/office/powerpoint/2012/main">
        <p15:guide id="1" pos="7401">
          <p15:clr>
            <a:srgbClr val="A4A3A4"/>
          </p15:clr>
        </p15:guide>
        <p15:guide id="2" orient="horz" pos="41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a Radini" initials="RR" lastIdx="1" clrIdx="0">
    <p:extLst>
      <p:ext uri="{19B8F6BF-5375-455C-9EA6-DF929625EA0E}">
        <p15:presenceInfo xmlns:p15="http://schemas.microsoft.com/office/powerpoint/2012/main" userId="S::radini@istat.it::7d25cf42-785d-4e77-b32e-cb8e020b9c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A2A"/>
    <a:srgbClr val="199CFF"/>
    <a:srgbClr val="0CE4CF"/>
    <a:srgbClr val="79FFB6"/>
    <a:srgbClr val="2BF57D"/>
    <a:srgbClr val="7B7C7E"/>
    <a:srgbClr val="932338"/>
    <a:srgbClr val="636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69" autoAdjust="0"/>
    <p:restoredTop sz="80759" autoAdjust="0"/>
  </p:normalViewPr>
  <p:slideViewPr>
    <p:cSldViewPr snapToGrid="0" showGuides="1">
      <p:cViewPr varScale="1">
        <p:scale>
          <a:sx n="55" d="100"/>
          <a:sy n="55" d="100"/>
        </p:scale>
        <p:origin x="1208" y="48"/>
      </p:cViewPr>
      <p:guideLst>
        <p:guide pos="7401"/>
        <p:guide orient="horz" pos="4178"/>
      </p:guideLst>
    </p:cSldViewPr>
  </p:slideViewPr>
  <p:outlineViewPr>
    <p:cViewPr>
      <p:scale>
        <a:sx n="33" d="100"/>
        <a:sy n="33" d="100"/>
      </p:scale>
      <p:origin x="0" y="0"/>
    </p:cViewPr>
  </p:outlineViewPr>
  <p:notesTextViewPr>
    <p:cViewPr>
      <p:scale>
        <a:sx n="1" d="1"/>
        <a:sy n="1" d="1"/>
      </p:scale>
      <p:origin x="0" y="0"/>
    </p:cViewPr>
  </p:notesTextViewPr>
  <p:gridSpacing cx="54000" cy="540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C5F835E2-227D-43BA-B3A5-E9E433264387}" type="datetimeFigureOut">
              <a:rPr lang="en-US"/>
              <a:pPr>
                <a:defRPr/>
              </a:pPr>
              <a:t>11/10/2025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F5F5882C-B867-4FE7-97C9-87FBF93DC802}" type="slidenum">
              <a:rPr lang="en-US"/>
              <a:pPr>
                <a:defRPr/>
              </a:pPr>
              <a:t>‹N›</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1</a:t>
            </a:fld>
            <a:endParaRPr lang="en-US"/>
          </a:p>
        </p:txBody>
      </p:sp>
    </p:spTree>
    <p:extLst>
      <p:ext uri="{BB962C8B-B14F-4D97-AF65-F5344CB8AC3E}">
        <p14:creationId xmlns:p14="http://schemas.microsoft.com/office/powerpoint/2010/main" val="155116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10</a:t>
            </a:fld>
            <a:endParaRPr lang="en-US"/>
          </a:p>
        </p:txBody>
      </p:sp>
    </p:spTree>
    <p:extLst>
      <p:ext uri="{BB962C8B-B14F-4D97-AF65-F5344CB8AC3E}">
        <p14:creationId xmlns:p14="http://schemas.microsoft.com/office/powerpoint/2010/main" val="1989503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11</a:t>
            </a:fld>
            <a:endParaRPr lang="en-US"/>
          </a:p>
        </p:txBody>
      </p:sp>
    </p:spTree>
    <p:extLst>
      <p:ext uri="{BB962C8B-B14F-4D97-AF65-F5344CB8AC3E}">
        <p14:creationId xmlns:p14="http://schemas.microsoft.com/office/powerpoint/2010/main" val="1777072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12</a:t>
            </a:fld>
            <a:endParaRPr lang="en-US"/>
          </a:p>
        </p:txBody>
      </p:sp>
    </p:spTree>
    <p:extLst>
      <p:ext uri="{BB962C8B-B14F-4D97-AF65-F5344CB8AC3E}">
        <p14:creationId xmlns:p14="http://schemas.microsoft.com/office/powerpoint/2010/main" val="2006827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13</a:t>
            </a:fld>
            <a:endParaRPr lang="en-US"/>
          </a:p>
        </p:txBody>
      </p:sp>
    </p:spTree>
    <p:extLst>
      <p:ext uri="{BB962C8B-B14F-4D97-AF65-F5344CB8AC3E}">
        <p14:creationId xmlns:p14="http://schemas.microsoft.com/office/powerpoint/2010/main" val="3972106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2</a:t>
            </a:fld>
            <a:endParaRPr lang="en-US"/>
          </a:p>
        </p:txBody>
      </p:sp>
    </p:spTree>
    <p:extLst>
      <p:ext uri="{BB962C8B-B14F-4D97-AF65-F5344CB8AC3E}">
        <p14:creationId xmlns:p14="http://schemas.microsoft.com/office/powerpoint/2010/main" val="3716438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3</a:t>
            </a:fld>
            <a:endParaRPr lang="en-US"/>
          </a:p>
        </p:txBody>
      </p:sp>
    </p:spTree>
    <p:extLst>
      <p:ext uri="{BB962C8B-B14F-4D97-AF65-F5344CB8AC3E}">
        <p14:creationId xmlns:p14="http://schemas.microsoft.com/office/powerpoint/2010/main" val="217071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4</a:t>
            </a:fld>
            <a:endParaRPr lang="en-US"/>
          </a:p>
        </p:txBody>
      </p:sp>
    </p:spTree>
    <p:extLst>
      <p:ext uri="{BB962C8B-B14F-4D97-AF65-F5344CB8AC3E}">
        <p14:creationId xmlns:p14="http://schemas.microsoft.com/office/powerpoint/2010/main" val="227334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5</a:t>
            </a:fld>
            <a:endParaRPr lang="en-US"/>
          </a:p>
        </p:txBody>
      </p:sp>
    </p:spTree>
    <p:extLst>
      <p:ext uri="{BB962C8B-B14F-4D97-AF65-F5344CB8AC3E}">
        <p14:creationId xmlns:p14="http://schemas.microsoft.com/office/powerpoint/2010/main" val="59037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6</a:t>
            </a:fld>
            <a:endParaRPr lang="en-US"/>
          </a:p>
        </p:txBody>
      </p:sp>
    </p:spTree>
    <p:extLst>
      <p:ext uri="{BB962C8B-B14F-4D97-AF65-F5344CB8AC3E}">
        <p14:creationId xmlns:p14="http://schemas.microsoft.com/office/powerpoint/2010/main" val="3296014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7</a:t>
            </a:fld>
            <a:endParaRPr lang="en-US"/>
          </a:p>
        </p:txBody>
      </p:sp>
    </p:spTree>
    <p:extLst>
      <p:ext uri="{BB962C8B-B14F-4D97-AF65-F5344CB8AC3E}">
        <p14:creationId xmlns:p14="http://schemas.microsoft.com/office/powerpoint/2010/main" val="1207265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8</a:t>
            </a:fld>
            <a:endParaRPr lang="en-US"/>
          </a:p>
        </p:txBody>
      </p:sp>
    </p:spTree>
    <p:extLst>
      <p:ext uri="{BB962C8B-B14F-4D97-AF65-F5344CB8AC3E}">
        <p14:creationId xmlns:p14="http://schemas.microsoft.com/office/powerpoint/2010/main" val="1265296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9</a:t>
            </a:fld>
            <a:endParaRPr lang="en-US"/>
          </a:p>
        </p:txBody>
      </p:sp>
    </p:spTree>
    <p:extLst>
      <p:ext uri="{BB962C8B-B14F-4D97-AF65-F5344CB8AC3E}">
        <p14:creationId xmlns:p14="http://schemas.microsoft.com/office/powerpoint/2010/main" val="962507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1070" y="2621956"/>
            <a:ext cx="9818337" cy="2782819"/>
          </a:xfrm>
          <a:effectLst/>
        </p:spPr>
        <p:txBody>
          <a:bodyPr lIns="0" tIns="0" rIns="0" bIns="0" anchor="ctr">
            <a:normAutofit/>
          </a:bodyPr>
          <a:lstStyle>
            <a:lvl1pPr>
              <a:lnSpc>
                <a:spcPts val="3600"/>
              </a:lnSpc>
              <a:defRPr sz="3400" b="0" cap="none">
                <a:solidFill>
                  <a:srgbClr val="C00000"/>
                </a:solidFill>
                <a:latin typeface="Arial Narrow" panose="020B0606020202030204" pitchFamily="34" charset="0"/>
              </a:defRPr>
            </a:lvl1pPr>
          </a:lstStyle>
          <a:p>
            <a:r>
              <a:rPr lang="it-IT" dirty="0"/>
              <a:t>FARE CLIC PER MODIFICARE LO STILE DEL TITOLO DELLO SCHEMA FARE CLIC PER MODIFICARE LO STILE DEL TITOLO DELLO SCHEMA</a:t>
            </a:r>
            <a:endParaRPr lang="en-US" dirty="0"/>
          </a:p>
        </p:txBody>
      </p:sp>
      <p:sp>
        <p:nvSpPr>
          <p:cNvPr id="9" name="Text Placeholder 2">
            <a:extLst>
              <a:ext uri="{FF2B5EF4-FFF2-40B4-BE49-F238E27FC236}">
                <a16:creationId xmlns:a16="http://schemas.microsoft.com/office/drawing/2014/main" id="{384E50FF-EF10-4A0E-8686-237E66B249CE}"/>
              </a:ext>
            </a:extLst>
          </p:cNvPr>
          <p:cNvSpPr>
            <a:spLocks noGrp="1"/>
          </p:cNvSpPr>
          <p:nvPr>
            <p:ph type="body" idx="1"/>
          </p:nvPr>
        </p:nvSpPr>
        <p:spPr>
          <a:xfrm>
            <a:off x="469184" y="6495314"/>
            <a:ext cx="7481115" cy="179536"/>
          </a:xfrm>
        </p:spPr>
        <p:txBody>
          <a:bodyPr wrap="square" lIns="0" tIns="0" rIns="0" bIns="0">
            <a:spAutoFit/>
          </a:bodyPr>
          <a:lstStyle>
            <a:lvl1pPr marL="0" indent="0">
              <a:lnSpc>
                <a:spcPts val="1400"/>
              </a:lnSpc>
              <a:spcAft>
                <a:spcPts val="200"/>
              </a:spcAft>
              <a:buNone/>
              <a:defRPr sz="11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0" name="Text Placeholder 2">
            <a:extLst>
              <a:ext uri="{FF2B5EF4-FFF2-40B4-BE49-F238E27FC236}">
                <a16:creationId xmlns:a16="http://schemas.microsoft.com/office/drawing/2014/main" id="{771492F8-659D-4E4C-A49D-B7C567539112}"/>
              </a:ext>
            </a:extLst>
          </p:cNvPr>
          <p:cNvSpPr>
            <a:spLocks noGrp="1"/>
          </p:cNvSpPr>
          <p:nvPr>
            <p:ph type="body" idx="10"/>
          </p:nvPr>
        </p:nvSpPr>
        <p:spPr>
          <a:xfrm>
            <a:off x="469185" y="1287956"/>
            <a:ext cx="3689746" cy="216000"/>
          </a:xfrm>
        </p:spPr>
        <p:txBody>
          <a:bodyPr lIns="0" tIns="0" rIns="0" bIns="0">
            <a:noAutofit/>
          </a:bodyPr>
          <a:lstStyle>
            <a:lvl1pPr marL="0" indent="0">
              <a:lnSpc>
                <a:spcPts val="1500"/>
              </a:lnSpc>
              <a:spcAft>
                <a:spcPts val="600"/>
              </a:spcAft>
              <a:buNone/>
              <a:defRPr lang="it-IT" sz="1200" dirty="0">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3" name="Text Placeholder 2">
            <a:extLst>
              <a:ext uri="{FF2B5EF4-FFF2-40B4-BE49-F238E27FC236}">
                <a16:creationId xmlns:a16="http://schemas.microsoft.com/office/drawing/2014/main" id="{384E50FF-EF10-4A0E-8686-237E66B249CE}"/>
              </a:ext>
            </a:extLst>
          </p:cNvPr>
          <p:cNvSpPr>
            <a:spLocks noGrp="1"/>
          </p:cNvSpPr>
          <p:nvPr>
            <p:ph type="body" idx="11" hasCustomPrompt="1"/>
          </p:nvPr>
        </p:nvSpPr>
        <p:spPr>
          <a:xfrm>
            <a:off x="469184" y="1522956"/>
            <a:ext cx="3689747" cy="1080000"/>
          </a:xfrm>
        </p:spPr>
        <p:txBody>
          <a:bodyPr lIns="0" tIns="0" rIns="0" bIns="0" anchor="t" anchorCtr="0">
            <a:noAutofit/>
          </a:bodyPr>
          <a:lstStyle>
            <a:lvl1pPr marL="0" indent="0">
              <a:lnSpc>
                <a:spcPct val="100000"/>
              </a:lnSpc>
              <a:spcAft>
                <a:spcPts val="0"/>
              </a:spcAft>
              <a:buNone/>
              <a:defRPr sz="2000" b="0">
                <a:solidFill>
                  <a:srgbClr val="63646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a:t>
            </a:r>
          </a:p>
        </p:txBody>
      </p:sp>
      <p:sp>
        <p:nvSpPr>
          <p:cNvPr id="11" name="Text Placeholder 2">
            <a:extLst>
              <a:ext uri="{FF2B5EF4-FFF2-40B4-BE49-F238E27FC236}">
                <a16:creationId xmlns:a16="http://schemas.microsoft.com/office/drawing/2014/main" id="{384E50FF-EF10-4A0E-8686-237E66B249CE}"/>
              </a:ext>
            </a:extLst>
          </p:cNvPr>
          <p:cNvSpPr>
            <a:spLocks noGrp="1"/>
          </p:cNvSpPr>
          <p:nvPr>
            <p:ph type="body" idx="12" hasCustomPrompt="1"/>
          </p:nvPr>
        </p:nvSpPr>
        <p:spPr>
          <a:xfrm>
            <a:off x="469184" y="6297672"/>
            <a:ext cx="7481115" cy="188513"/>
          </a:xfrm>
        </p:spPr>
        <p:txBody>
          <a:bodyPr wrap="square" lIns="0" tIns="0" rIns="0" bIns="0">
            <a:spAutoFit/>
          </a:bodyPr>
          <a:lstStyle>
            <a:lvl1pPr marL="0" indent="0">
              <a:lnSpc>
                <a:spcPts val="1400"/>
              </a:lnSpc>
              <a:spcAft>
                <a:spcPts val="200"/>
              </a:spcAft>
              <a:buNone/>
              <a:defRPr sz="1400" b="0">
                <a:solidFill>
                  <a:schemeClr val="tx1">
                    <a:lumMod val="65000"/>
                    <a:lumOff val="35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12" name="Rectangle 8">
            <a:extLst>
              <a:ext uri="{FF2B5EF4-FFF2-40B4-BE49-F238E27FC236}">
                <a16:creationId xmlns:a16="http://schemas.microsoft.com/office/drawing/2014/main" id="{A8FC9CB7-7D84-419A-988C-7B8817E18EDB}"/>
              </a:ext>
            </a:extLst>
          </p:cNvPr>
          <p:cNvSpPr/>
          <p:nvPr userDrawn="1"/>
        </p:nvSpPr>
        <p:spPr>
          <a:xfrm>
            <a:off x="463550" y="0"/>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F57BA760-D00A-4F5B-B978-07F3F810367F}"/>
              </a:ext>
            </a:extLst>
          </p:cNvPr>
          <p:cNvSpPr/>
          <p:nvPr userDrawn="1"/>
        </p:nvSpPr>
        <p:spPr>
          <a:xfrm>
            <a:off x="4251325" y="0"/>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4" name="Immagine 3">
            <a:extLst>
              <a:ext uri="{FF2B5EF4-FFF2-40B4-BE49-F238E27FC236}">
                <a16:creationId xmlns:a16="http://schemas.microsoft.com/office/drawing/2014/main" id="{617FA033-79E9-4921-B88E-03D9DAACCE5F}"/>
              </a:ext>
            </a:extLst>
          </p:cNvPr>
          <p:cNvPicPr>
            <a:picLocks noChangeAspect="1"/>
          </p:cNvPicPr>
          <p:nvPr userDrawn="1"/>
        </p:nvPicPr>
        <p:blipFill>
          <a:blip r:embed="rId2"/>
          <a:stretch>
            <a:fillRect/>
          </a:stretch>
        </p:blipFill>
        <p:spPr>
          <a:xfrm>
            <a:off x="8550841" y="637832"/>
            <a:ext cx="2700000" cy="461927"/>
          </a:xfrm>
          <a:prstGeom prst="rect">
            <a:avLst/>
          </a:prstGeom>
        </p:spPr>
      </p:pic>
      <p:sp>
        <p:nvSpPr>
          <p:cNvPr id="16" name="Rectangle 9">
            <a:extLst>
              <a:ext uri="{FF2B5EF4-FFF2-40B4-BE49-F238E27FC236}">
                <a16:creationId xmlns:a16="http://schemas.microsoft.com/office/drawing/2014/main" id="{821E4C3A-67D5-4B9E-B373-7B560EA0839E}"/>
              </a:ext>
            </a:extLst>
          </p:cNvPr>
          <p:cNvSpPr/>
          <p:nvPr userDrawn="1"/>
        </p:nvSpPr>
        <p:spPr>
          <a:xfrm>
            <a:off x="8037513" y="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5599829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ue immagini affiancate">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C2F57ACB-1A9A-42A2-B0B9-3C24FCCE916F}"/>
              </a:ext>
            </a:extLst>
          </p:cNvPr>
          <p:cNvSpPr/>
          <p:nvPr userDrawn="1"/>
        </p:nvSpPr>
        <p:spPr>
          <a:xfrm>
            <a:off x="471488" y="1571124"/>
            <a:ext cx="5472112" cy="43920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21" name="Text Placeholder 3">
            <a:extLst>
              <a:ext uri="{FF2B5EF4-FFF2-40B4-BE49-F238E27FC236}">
                <a16:creationId xmlns:a16="http://schemas.microsoft.com/office/drawing/2014/main" id="{A0C542E8-A419-4B8E-8AE4-1D0DC75ADF26}"/>
              </a:ext>
            </a:extLst>
          </p:cNvPr>
          <p:cNvSpPr>
            <a:spLocks noGrp="1"/>
          </p:cNvSpPr>
          <p:nvPr>
            <p:ph type="body" sz="half" idx="12" hasCustomPrompt="1"/>
          </p:nvPr>
        </p:nvSpPr>
        <p:spPr>
          <a:xfrm>
            <a:off x="562922" y="1691683"/>
            <a:ext cx="5304733" cy="387373"/>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2" name="Content Placeholder 3">
            <a:extLst>
              <a:ext uri="{FF2B5EF4-FFF2-40B4-BE49-F238E27FC236}">
                <a16:creationId xmlns:a16="http://schemas.microsoft.com/office/drawing/2014/main" id="{3F3446B5-6360-4947-B444-A1DBFD655274}"/>
              </a:ext>
            </a:extLst>
          </p:cNvPr>
          <p:cNvSpPr>
            <a:spLocks noGrp="1"/>
          </p:cNvSpPr>
          <p:nvPr>
            <p:ph sz="half" idx="13"/>
          </p:nvPr>
        </p:nvSpPr>
        <p:spPr>
          <a:xfrm>
            <a:off x="562922" y="2172243"/>
            <a:ext cx="5304733" cy="3668732"/>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20" name="Rectangle 8">
            <a:extLst>
              <a:ext uri="{FF2B5EF4-FFF2-40B4-BE49-F238E27FC236}">
                <a16:creationId xmlns:a16="http://schemas.microsoft.com/office/drawing/2014/main" id="{D17306DB-EF2B-46DB-BE4C-67BA4581EC8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0">
            <a:extLst>
              <a:ext uri="{FF2B5EF4-FFF2-40B4-BE49-F238E27FC236}">
                <a16:creationId xmlns:a16="http://schemas.microsoft.com/office/drawing/2014/main" id="{27663729-5A18-460D-BCC5-1C121255BEC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9">
            <a:extLst>
              <a:ext uri="{FF2B5EF4-FFF2-40B4-BE49-F238E27FC236}">
                <a16:creationId xmlns:a16="http://schemas.microsoft.com/office/drawing/2014/main" id="{88AE038F-3265-4340-AFAF-203DBF97366C}"/>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5" name="Immagine 24">
            <a:extLst>
              <a:ext uri="{FF2B5EF4-FFF2-40B4-BE49-F238E27FC236}">
                <a16:creationId xmlns:a16="http://schemas.microsoft.com/office/drawing/2014/main" id="{5203E877-BB68-4C3E-A95D-262A3B3831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ooter Placeholder 4">
            <a:extLst>
              <a:ext uri="{FF2B5EF4-FFF2-40B4-BE49-F238E27FC236}">
                <a16:creationId xmlns:a16="http://schemas.microsoft.com/office/drawing/2014/main" id="{DDB77A0D-9AB4-48A1-82C5-A09A7D4F72D4}"/>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9" name="Slide Number Placeholder 5">
            <a:extLst>
              <a:ext uri="{FF2B5EF4-FFF2-40B4-BE49-F238E27FC236}">
                <a16:creationId xmlns:a16="http://schemas.microsoft.com/office/drawing/2014/main" id="{ABB3C7F1-D02D-4858-A51B-B1211EF06EF0}"/>
              </a:ext>
            </a:extLst>
          </p:cNvPr>
          <p:cNvSpPr>
            <a:spLocks noGrp="1"/>
          </p:cNvSpPr>
          <p:nvPr>
            <p:ph type="sldNum" sz="quarter" idx="14"/>
          </p:nvPr>
        </p:nvSpPr>
        <p:spPr>
          <a:xfrm>
            <a:off x="323469" y="6405108"/>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30" name="Rettangolo 29">
            <a:extLst>
              <a:ext uri="{FF2B5EF4-FFF2-40B4-BE49-F238E27FC236}">
                <a16:creationId xmlns:a16="http://schemas.microsoft.com/office/drawing/2014/main" id="{2E11952F-B65E-4BC4-A306-BA5F2E5E1051}"/>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1" name="Text Placeholder 3">
            <a:extLst>
              <a:ext uri="{FF2B5EF4-FFF2-40B4-BE49-F238E27FC236}">
                <a16:creationId xmlns:a16="http://schemas.microsoft.com/office/drawing/2014/main" id="{10FF5994-804D-479E-8547-F402AE8DD1DD}"/>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32" name="Content Placeholder 3">
            <a:extLst>
              <a:ext uri="{FF2B5EF4-FFF2-40B4-BE49-F238E27FC236}">
                <a16:creationId xmlns:a16="http://schemas.microsoft.com/office/drawing/2014/main" id="{4C0547B4-6D28-4C23-830C-984AB52D9776}"/>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7432050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dascalia+grafico o tavola grand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83042" cy="662557"/>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Content Placeholder 3"/>
          <p:cNvSpPr>
            <a:spLocks noGrp="1"/>
          </p:cNvSpPr>
          <p:nvPr>
            <p:ph sz="half" idx="2"/>
          </p:nvPr>
        </p:nvSpPr>
        <p:spPr>
          <a:xfrm>
            <a:off x="463786" y="2319687"/>
            <a:ext cx="11283042" cy="3630263"/>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pic>
        <p:nvPicPr>
          <p:cNvPr id="13" name="Immagine 12">
            <a:extLst>
              <a:ext uri="{FF2B5EF4-FFF2-40B4-BE49-F238E27FC236}">
                <a16:creationId xmlns:a16="http://schemas.microsoft.com/office/drawing/2014/main" id="{D0FB10A6-C138-494B-9E13-24A27B8289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ooter Placeholder 4">
            <a:extLst>
              <a:ext uri="{FF2B5EF4-FFF2-40B4-BE49-F238E27FC236}">
                <a16:creationId xmlns:a16="http://schemas.microsoft.com/office/drawing/2014/main" id="{A4B33C25-F53C-40FF-87FE-5A1021509E50}"/>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7" name="Rectangle 8">
            <a:extLst>
              <a:ext uri="{FF2B5EF4-FFF2-40B4-BE49-F238E27FC236}">
                <a16:creationId xmlns:a16="http://schemas.microsoft.com/office/drawing/2014/main" id="{96897485-CF07-4D6A-ABB8-A29D7DC5710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0">
            <a:extLst>
              <a:ext uri="{FF2B5EF4-FFF2-40B4-BE49-F238E27FC236}">
                <a16:creationId xmlns:a16="http://schemas.microsoft.com/office/drawing/2014/main" id="{BC91E05A-8494-49B6-B257-61F68DA8B315}"/>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422199A7-2A62-43D5-872A-CD0B9A3D6E61}"/>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20" name="Slide Number Placeholder 5">
            <a:extLst>
              <a:ext uri="{FF2B5EF4-FFF2-40B4-BE49-F238E27FC236}">
                <a16:creationId xmlns:a16="http://schemas.microsoft.com/office/drawing/2014/main" id="{1B2ED1D9-25D5-4BB7-87C2-D519D9336366}"/>
              </a:ext>
            </a:extLst>
          </p:cNvPr>
          <p:cNvSpPr>
            <a:spLocks noGrp="1"/>
          </p:cNvSpPr>
          <p:nvPr>
            <p:ph type="sldNum" sz="quarter" idx="14"/>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69949798"/>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8A4B74D-95FF-4ECC-AED0-C183993F87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48324380-A91B-40DB-8B06-87F1716A8EF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9" name="Slide Number Placeholder 5">
            <a:extLst>
              <a:ext uri="{FF2B5EF4-FFF2-40B4-BE49-F238E27FC236}">
                <a16:creationId xmlns:a16="http://schemas.microsoft.com/office/drawing/2014/main" id="{9376CEDB-6160-4575-AAD8-45EA5C0ED54C}"/>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29422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ngraziamenti">
    <p:spTree>
      <p:nvGrpSpPr>
        <p:cNvPr id="1" name=""/>
        <p:cNvGrpSpPr/>
        <p:nvPr/>
      </p:nvGrpSpPr>
      <p:grpSpPr>
        <a:xfrm>
          <a:off x="0" y="0"/>
          <a:ext cx="0" cy="0"/>
          <a:chOff x="0" y="0"/>
          <a:chExt cx="0" cy="0"/>
        </a:xfrm>
      </p:grpSpPr>
      <p:sp>
        <p:nvSpPr>
          <p:cNvPr id="2" name="Title 1"/>
          <p:cNvSpPr>
            <a:spLocks noGrp="1"/>
          </p:cNvSpPr>
          <p:nvPr>
            <p:ph type="ctrTitle"/>
          </p:nvPr>
        </p:nvSpPr>
        <p:spPr>
          <a:xfrm>
            <a:off x="463786" y="1796902"/>
            <a:ext cx="11283042" cy="1839433"/>
          </a:xfrm>
          <a:effectLst/>
        </p:spPr>
        <p:txBody>
          <a:bodyPr anchor="ctr">
            <a:noAutofit/>
          </a:bodyPr>
          <a:lstStyle>
            <a:lvl1pPr algn="ctr">
              <a:defRPr sz="7000" b="0" cap="none">
                <a:solidFill>
                  <a:schemeClr val="tx1">
                    <a:lumMod val="50000"/>
                    <a:lumOff val="50000"/>
                  </a:schemeClr>
                </a:solidFill>
              </a:defRPr>
            </a:lvl1pPr>
          </a:lstStyle>
          <a:p>
            <a:endParaRPr lang="en-US" dirty="0"/>
          </a:p>
        </p:txBody>
      </p:sp>
      <p:sp>
        <p:nvSpPr>
          <p:cNvPr id="10" name="Text Placeholder 2">
            <a:extLst>
              <a:ext uri="{FF2B5EF4-FFF2-40B4-BE49-F238E27FC236}">
                <a16:creationId xmlns:a16="http://schemas.microsoft.com/office/drawing/2014/main" id="{05894EA2-4831-F84E-BBDE-8E89A351653C}"/>
              </a:ext>
            </a:extLst>
          </p:cNvPr>
          <p:cNvSpPr>
            <a:spLocks noGrp="1"/>
          </p:cNvSpPr>
          <p:nvPr>
            <p:ph type="body" idx="1"/>
          </p:nvPr>
        </p:nvSpPr>
        <p:spPr>
          <a:xfrm>
            <a:off x="3296093" y="3683529"/>
            <a:ext cx="5624623" cy="423612"/>
          </a:xfrm>
        </p:spPr>
        <p:txBody>
          <a:bodyPr spcCol="360000" anchor="ctr">
            <a:noAutofit/>
          </a:bodyPr>
          <a:lstStyle>
            <a:lvl1pPr marL="0" indent="0" algn="ctr">
              <a:buNone/>
              <a:defRPr sz="18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8" name="Rectangle 8">
            <a:extLst>
              <a:ext uri="{FF2B5EF4-FFF2-40B4-BE49-F238E27FC236}">
                <a16:creationId xmlns:a16="http://schemas.microsoft.com/office/drawing/2014/main" id="{02837C0E-8F15-489B-800B-6F1CBBB23F06}"/>
              </a:ext>
            </a:extLst>
          </p:cNvPr>
          <p:cNvSpPr/>
          <p:nvPr userDrawn="1"/>
        </p:nvSpPr>
        <p:spPr>
          <a:xfrm>
            <a:off x="463550" y="5773825"/>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0">
            <a:extLst>
              <a:ext uri="{FF2B5EF4-FFF2-40B4-BE49-F238E27FC236}">
                <a16:creationId xmlns:a16="http://schemas.microsoft.com/office/drawing/2014/main" id="{1C3885B9-D4F0-42E8-A6EE-EB419237E845}"/>
              </a:ext>
            </a:extLst>
          </p:cNvPr>
          <p:cNvSpPr/>
          <p:nvPr userDrawn="1"/>
        </p:nvSpPr>
        <p:spPr>
          <a:xfrm>
            <a:off x="4251325" y="5773825"/>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11" name="Immagine 10">
            <a:extLst>
              <a:ext uri="{FF2B5EF4-FFF2-40B4-BE49-F238E27FC236}">
                <a16:creationId xmlns:a16="http://schemas.microsoft.com/office/drawing/2014/main" id="{1F54AFB7-6D67-44BA-975B-F9E2C29BB466}"/>
              </a:ext>
            </a:extLst>
          </p:cNvPr>
          <p:cNvPicPr>
            <a:picLocks noChangeAspect="1"/>
          </p:cNvPicPr>
          <p:nvPr userDrawn="1"/>
        </p:nvPicPr>
        <p:blipFill>
          <a:blip r:embed="rId2"/>
          <a:stretch>
            <a:fillRect/>
          </a:stretch>
        </p:blipFill>
        <p:spPr>
          <a:xfrm>
            <a:off x="8550841" y="6092375"/>
            <a:ext cx="2700000" cy="461927"/>
          </a:xfrm>
          <a:prstGeom prst="rect">
            <a:avLst/>
          </a:prstGeom>
        </p:spPr>
      </p:pic>
      <p:sp>
        <p:nvSpPr>
          <p:cNvPr id="12" name="Rectangle 9">
            <a:extLst>
              <a:ext uri="{FF2B5EF4-FFF2-40B4-BE49-F238E27FC236}">
                <a16:creationId xmlns:a16="http://schemas.microsoft.com/office/drawing/2014/main" id="{B4CD4512-1FFA-4544-ACEE-31F0A9CA9D05}"/>
              </a:ext>
            </a:extLst>
          </p:cNvPr>
          <p:cNvSpPr/>
          <p:nvPr userDrawn="1"/>
        </p:nvSpPr>
        <p:spPr>
          <a:xfrm>
            <a:off x="8037513" y="679085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4739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 o elenco punta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74201" y="1557338"/>
            <a:ext cx="11264002" cy="4481153"/>
          </a:xfrm>
        </p:spPr>
        <p:txBody>
          <a:bodyPr lIns="0" tIns="0" rIns="0" bIns="0">
            <a:noAutofit/>
          </a:bodyPr>
          <a:lstStyle>
            <a:lvl1pPr marL="285750" indent="-285750">
              <a:spcAft>
                <a:spcPts val="1800"/>
              </a:spcAft>
              <a:buSzPct val="120000"/>
              <a:buFont typeface="Courier New" panose="02070309020205020404" pitchFamily="49" charset="0"/>
              <a:buChar char="o"/>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9"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
        <p:nvSpPr>
          <p:cNvPr id="8" name="Footer Placeholder 4">
            <a:extLst>
              <a:ext uri="{FF2B5EF4-FFF2-40B4-BE49-F238E27FC236}">
                <a16:creationId xmlns:a16="http://schemas.microsoft.com/office/drawing/2014/main" id="{C2053620-96AC-EF47-823B-D2E90BBCE586}"/>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0" name="Slide Number Placeholder 5">
            <a:extLst>
              <a:ext uri="{FF2B5EF4-FFF2-40B4-BE49-F238E27FC236}">
                <a16:creationId xmlns:a16="http://schemas.microsoft.com/office/drawing/2014/main" id="{FF4E3F12-6C4D-C642-90EC-9F9AE3161A4F}"/>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Rectangle 8">
            <a:extLst>
              <a:ext uri="{FF2B5EF4-FFF2-40B4-BE49-F238E27FC236}">
                <a16:creationId xmlns:a16="http://schemas.microsoft.com/office/drawing/2014/main" id="{6BE73488-10D2-46C5-8886-B5262B4036E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0">
            <a:extLst>
              <a:ext uri="{FF2B5EF4-FFF2-40B4-BE49-F238E27FC236}">
                <a16:creationId xmlns:a16="http://schemas.microsoft.com/office/drawing/2014/main" id="{9DFCC48B-BCC3-4AAB-8EE4-592BE912D5A8}"/>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9">
            <a:extLst>
              <a:ext uri="{FF2B5EF4-FFF2-40B4-BE49-F238E27FC236}">
                <a16:creationId xmlns:a16="http://schemas.microsoft.com/office/drawing/2014/main" id="{02EE5703-F2FA-4A41-8927-030A564B0F80}"/>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9054892"/>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sto 1 colonn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4201" y="1557338"/>
            <a:ext cx="11264002" cy="4472526"/>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2" name="Title Placeholder 1">
            <a:extLst>
              <a:ext uri="{FF2B5EF4-FFF2-40B4-BE49-F238E27FC236}">
                <a16:creationId xmlns:a16="http://schemas.microsoft.com/office/drawing/2014/main" id="{86F2967F-3AC1-482F-9FA1-FB5058EEC437}"/>
              </a:ext>
            </a:extLst>
          </p:cNvPr>
          <p:cNvSpPr>
            <a:spLocks noGrp="1"/>
          </p:cNvSpPr>
          <p:nvPr>
            <p:ph type="title"/>
          </p:nvPr>
        </p:nvSpPr>
        <p:spPr>
          <a:xfrm>
            <a:off x="468895" y="503475"/>
            <a:ext cx="11269308" cy="384721"/>
          </a:xfrm>
          <a:prstGeom prst="rect">
            <a:avLst/>
          </a:prstGeom>
        </p:spPr>
        <p:txBody>
          <a:bodyPr lIns="0" tIns="0" rIns="0" bIns="0" rtlCol="0">
            <a:spAutoFit/>
          </a:bodyPr>
          <a:lstStyle>
            <a:lvl1pPr>
              <a:lnSpc>
                <a:spcPts val="3000"/>
              </a:lnSpc>
              <a:defRPr sz="2800" cap="none"/>
            </a:lvl1pPr>
          </a:lstStyle>
          <a:p>
            <a:r>
              <a:rPr lang="it-IT" dirty="0"/>
              <a:t>Fare clic per modificare lo stile del titolo dello schema</a:t>
            </a:r>
            <a:endParaRPr lang="en-US" dirty="0"/>
          </a:p>
        </p:txBody>
      </p:sp>
      <p:sp>
        <p:nvSpPr>
          <p:cNvPr id="13" name="Rectangle 8">
            <a:extLst>
              <a:ext uri="{FF2B5EF4-FFF2-40B4-BE49-F238E27FC236}">
                <a16:creationId xmlns:a16="http://schemas.microsoft.com/office/drawing/2014/main" id="{BB147208-B303-4867-B415-427BFDB712A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3AC1916D-DE81-4DEB-837D-9B1EBBEBAB9E}"/>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EA5C2815-3F5D-4F03-A9B8-AD61D140AB8F}"/>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211B9727-26D5-42C6-AA8E-16F0A95510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3DB52600-6114-4FF8-A64F-1419078C066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C98E623A-5D96-4DDD-91E6-E567C5082EFA}"/>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165202861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sto 2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76765" cy="4472526"/>
          </a:xfrm>
        </p:spPr>
        <p:txBody>
          <a:bodyPr lIns="0" tIns="0" rIns="0" bIns="0" numCol="2" spcCol="54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85F80FCE-DB62-4AE9-8E37-C5ECE83CEA2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5337BA55-D4F4-482D-9902-A7DF343CF4BD}"/>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1E77F523-A47D-4ED1-A730-DF546267408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B35A5DA5-9B3D-430B-9B7D-12A49C896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BC87520E-C40B-4CBE-A2FA-D2587AA9999C}"/>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98ED1510-B77E-4E58-8FB2-F06301CA45C2}"/>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52758842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sto 3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7" y="1557337"/>
            <a:ext cx="11269308" cy="4392613"/>
          </a:xfrm>
        </p:spPr>
        <p:txBody>
          <a:bodyPr lIns="0" tIns="0" rIns="0" bIns="0" numCol="3" spcCol="432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A97EA33F-8FE6-43F7-B87B-F8A75881DC82}"/>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4457ED34-8FD7-4334-B58D-DE5268F487B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DE95361B-2753-4630-8435-D8D6DFA2E2B3}"/>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9953CB5C-8C23-4943-AA23-507887A04C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EA2B975-3B1B-40A2-9512-420987E4167F}"/>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2FD83117-18D4-4F50-B150-B24C3ADCCAF6}"/>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092070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sto+grafico piccol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8081963" y="1557338"/>
            <a:ext cx="365378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77519" y="1557338"/>
            <a:ext cx="7305513"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Text Placeholder 3">
            <a:extLst>
              <a:ext uri="{FF2B5EF4-FFF2-40B4-BE49-F238E27FC236}">
                <a16:creationId xmlns:a16="http://schemas.microsoft.com/office/drawing/2014/main" id="{8FE997AC-2DEF-4982-9219-0DE8E80C2C1D}"/>
              </a:ext>
            </a:extLst>
          </p:cNvPr>
          <p:cNvSpPr>
            <a:spLocks noGrp="1"/>
          </p:cNvSpPr>
          <p:nvPr>
            <p:ph type="body" sz="half" idx="11" hasCustomPrompt="1"/>
          </p:nvPr>
        </p:nvSpPr>
        <p:spPr>
          <a:xfrm>
            <a:off x="8162224" y="1696688"/>
            <a:ext cx="3492000" cy="457200"/>
          </a:xfrm>
        </p:spPr>
        <p:txBody>
          <a:bodyPr lIns="0" tIns="0" rIns="0" bIns="0">
            <a:no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14" name="Content Placeholder 3">
            <a:extLst>
              <a:ext uri="{FF2B5EF4-FFF2-40B4-BE49-F238E27FC236}">
                <a16:creationId xmlns:a16="http://schemas.microsoft.com/office/drawing/2014/main" id="{5014FC49-70B3-48C6-AAEA-1B6DEB762BE4}"/>
              </a:ext>
            </a:extLst>
          </p:cNvPr>
          <p:cNvSpPr>
            <a:spLocks noGrp="1"/>
          </p:cNvSpPr>
          <p:nvPr>
            <p:ph sz="half" idx="2"/>
          </p:nvPr>
        </p:nvSpPr>
        <p:spPr>
          <a:xfrm>
            <a:off x="8162222" y="2261938"/>
            <a:ext cx="3492000" cy="3600000"/>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8" name="Rectangle 8">
            <a:extLst>
              <a:ext uri="{FF2B5EF4-FFF2-40B4-BE49-F238E27FC236}">
                <a16:creationId xmlns:a16="http://schemas.microsoft.com/office/drawing/2014/main" id="{BFF0EAD9-FB2A-4B10-AC7E-2867676F5114}"/>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0">
            <a:extLst>
              <a:ext uri="{FF2B5EF4-FFF2-40B4-BE49-F238E27FC236}">
                <a16:creationId xmlns:a16="http://schemas.microsoft.com/office/drawing/2014/main" id="{4DE85F56-C820-4265-A4F2-F29B8154D70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9">
            <a:extLst>
              <a:ext uri="{FF2B5EF4-FFF2-40B4-BE49-F238E27FC236}">
                <a16:creationId xmlns:a16="http://schemas.microsoft.com/office/drawing/2014/main" id="{6D6C4BEC-89CF-43B7-9CD5-49EE71B2792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1" name="Immagine 20">
            <a:extLst>
              <a:ext uri="{FF2B5EF4-FFF2-40B4-BE49-F238E27FC236}">
                <a16:creationId xmlns:a16="http://schemas.microsoft.com/office/drawing/2014/main" id="{665B96CC-8D49-494F-9C8A-BD85351377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ooter Placeholder 4">
            <a:extLst>
              <a:ext uri="{FF2B5EF4-FFF2-40B4-BE49-F238E27FC236}">
                <a16:creationId xmlns:a16="http://schemas.microsoft.com/office/drawing/2014/main" id="{C1DD249C-FFFA-4674-9CB5-ABEFDF50413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48756CF5-11CA-40E9-BF7A-4F15C16E34DC}"/>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952171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sto piccolo+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25132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8895" y="1557338"/>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436695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436694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6C03E07E-3B47-479C-ADF1-A58628B5A275}"/>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744056969"/>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fico + colonna libera a destra">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7307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8207439" y="1560749"/>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58870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58869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3" name="Slide Number Placeholder 5">
            <a:extLst>
              <a:ext uri="{FF2B5EF4-FFF2-40B4-BE49-F238E27FC236}">
                <a16:creationId xmlns:a16="http://schemas.microsoft.com/office/drawing/2014/main" id="{FB3668A3-50F9-4865-BCB1-15BD808B594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22"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375704632"/>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tà testo+metà 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3786" y="1557338"/>
            <a:ext cx="5472000"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BE1843A-CB5F-4920-B032-23C22AAE931F}"/>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1" name="Content Placeholder 3">
            <a:extLst>
              <a:ext uri="{FF2B5EF4-FFF2-40B4-BE49-F238E27FC236}">
                <a16:creationId xmlns:a16="http://schemas.microsoft.com/office/drawing/2014/main" id="{22E57A97-B19C-4884-84CD-94CF8F6244FF}"/>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EBDED907-CBCE-4C48-8974-1732296AB56B}"/>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F1D4BD23-7064-4A1A-B3B8-22936DC971A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45DD4428-CB25-4CE0-B3BD-9E45A9B024CE}"/>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CFFE7A2-271E-4180-8862-1207E565D1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0A34ABB8-E594-41C5-B46B-F19275F5E598}"/>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EB9757BE-24B5-4D77-9B24-FA598161B26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690147616"/>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8000" y="939800"/>
            <a:ext cx="112045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it-IT" altLang="it-IT"/>
              <a:t>Fare clic per modificare lo stile del titolo dello schema</a:t>
            </a:r>
            <a:endParaRPr lang="en-US" altLang="it-IT"/>
          </a:p>
        </p:txBody>
      </p:sp>
      <p:sp>
        <p:nvSpPr>
          <p:cNvPr id="1027" name="Text Placeholder 2"/>
          <p:cNvSpPr>
            <a:spLocks noGrp="1"/>
          </p:cNvSpPr>
          <p:nvPr>
            <p:ph type="body" idx="1"/>
          </p:nvPr>
        </p:nvSpPr>
        <p:spPr bwMode="auto">
          <a:xfrm>
            <a:off x="508000" y="2103438"/>
            <a:ext cx="1120457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p:txBody>
      </p:sp>
    </p:spTree>
  </p:cSld>
  <p:clrMap bg1="lt1" tx1="dk1" bg2="lt2" tx2="dk2" accent1="accent1" accent2="accent2" accent3="accent3" accent4="accent4" accent5="accent5" accent6="accent6" hlink="hlink" folHlink="folHlink"/>
  <p:sldLayoutIdLst>
    <p:sldLayoutId id="2147483719" r:id="rId1"/>
    <p:sldLayoutId id="2147483708" r:id="rId2"/>
    <p:sldLayoutId id="2147483709" r:id="rId3"/>
    <p:sldLayoutId id="2147483710" r:id="rId4"/>
    <p:sldLayoutId id="2147483711" r:id="rId5"/>
    <p:sldLayoutId id="2147483712" r:id="rId6"/>
    <p:sldLayoutId id="2147483713" r:id="rId7"/>
    <p:sldLayoutId id="2147483720" r:id="rId8"/>
    <p:sldLayoutId id="2147483714" r:id="rId9"/>
    <p:sldLayoutId id="2147483716" r:id="rId10"/>
    <p:sldLayoutId id="2147483715" r:id="rId11"/>
    <p:sldLayoutId id="2147483717" r:id="rId12"/>
    <p:sldLayoutId id="2147483718" r:id="rId13"/>
  </p:sldLayoutIdLst>
  <p:hf hdr="0" dt="0"/>
  <p:txStyles>
    <p:titleStyle>
      <a:lvl1pPr algn="l" defTabSz="457200" rtl="0" fontAlgn="base">
        <a:spcBef>
          <a:spcPct val="0"/>
        </a:spcBef>
        <a:spcAft>
          <a:spcPct val="0"/>
        </a:spcAft>
        <a:defRPr sz="2400" b="1" kern="120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mailto:francesco.pugliese@istat.it"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g"/><Relationship Id="rId18" Type="http://schemas.openxmlformats.org/officeDocument/2006/relationships/image" Target="../media/image21.jpg"/><Relationship Id="rId3" Type="http://schemas.openxmlformats.org/officeDocument/2006/relationships/image" Target="../media/image6.png"/><Relationship Id="rId21" Type="http://schemas.openxmlformats.org/officeDocument/2006/relationships/image" Target="../media/image24.jpg"/><Relationship Id="rId7" Type="http://schemas.openxmlformats.org/officeDocument/2006/relationships/image" Target="../media/image10.png"/><Relationship Id="rId12" Type="http://schemas.openxmlformats.org/officeDocument/2006/relationships/image" Target="../media/image15.jpg"/><Relationship Id="rId17" Type="http://schemas.openxmlformats.org/officeDocument/2006/relationships/image" Target="../media/image20.jpg"/><Relationship Id="rId2" Type="http://schemas.openxmlformats.org/officeDocument/2006/relationships/notesSlide" Target="../notesSlides/notesSlide3.xml"/><Relationship Id="rId16" Type="http://schemas.openxmlformats.org/officeDocument/2006/relationships/image" Target="../media/image19.jpg"/><Relationship Id="rId20"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g"/><Relationship Id="rId24" Type="http://schemas.openxmlformats.org/officeDocument/2006/relationships/image" Target="../media/image27.jpg"/><Relationship Id="rId5" Type="http://schemas.openxmlformats.org/officeDocument/2006/relationships/image" Target="../media/image8.png"/><Relationship Id="rId15" Type="http://schemas.openxmlformats.org/officeDocument/2006/relationships/image" Target="../media/image18.jpg"/><Relationship Id="rId23" Type="http://schemas.openxmlformats.org/officeDocument/2006/relationships/image" Target="../media/image26.jpg"/><Relationship Id="rId10" Type="http://schemas.openxmlformats.org/officeDocument/2006/relationships/image" Target="../media/image13.jpg"/><Relationship Id="rId19" Type="http://schemas.openxmlformats.org/officeDocument/2006/relationships/image" Target="../media/image22.jpg"/><Relationship Id="rId4" Type="http://schemas.openxmlformats.org/officeDocument/2006/relationships/image" Target="../media/image7.png"/><Relationship Id="rId9" Type="http://schemas.openxmlformats.org/officeDocument/2006/relationships/image" Target="../media/image12.jpg"/><Relationship Id="rId14" Type="http://schemas.openxmlformats.org/officeDocument/2006/relationships/image" Target="../media/image17.jpg"/><Relationship Id="rId22" Type="http://schemas.openxmlformats.org/officeDocument/2006/relationships/image" Target="../media/image25.jp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8.wmf"/><Relationship Id="rId3" Type="http://schemas.openxmlformats.org/officeDocument/2006/relationships/notesSlide" Target="../notesSlides/notesSlide4.xml"/><Relationship Id="rId7" Type="http://schemas.openxmlformats.org/officeDocument/2006/relationships/image" Target="../media/image32.png"/><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5.jf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0BFAD7-8051-44E7-952E-F8647A1CBD0F}"/>
              </a:ext>
            </a:extLst>
          </p:cNvPr>
          <p:cNvSpPr>
            <a:spLocks noGrp="1"/>
          </p:cNvSpPr>
          <p:nvPr>
            <p:ph type="ctrTitle"/>
          </p:nvPr>
        </p:nvSpPr>
        <p:spPr>
          <a:xfrm>
            <a:off x="469184" y="2801909"/>
            <a:ext cx="11184450" cy="2782819"/>
          </a:xfrm>
        </p:spPr>
        <p:txBody>
          <a:bodyPr>
            <a:normAutofit fontScale="90000"/>
          </a:bodyPr>
          <a:lstStyle/>
          <a:p>
            <a:r>
              <a:rPr lang="it-IT" b="1" dirty="0" smtClean="0"/>
              <a:t/>
            </a:r>
            <a:br>
              <a:rPr lang="it-IT" b="1" dirty="0" smtClean="0"/>
            </a:br>
            <a:r>
              <a:rPr lang="it-IT" sz="4400" b="1" u="sng" dirty="0" smtClean="0"/>
              <a:t>A</a:t>
            </a:r>
            <a:r>
              <a:rPr lang="en-US" sz="4400" b="1" u="sng" dirty="0" err="1" smtClean="0"/>
              <a:t>rtificial</a:t>
            </a:r>
            <a:r>
              <a:rPr lang="en-US" sz="4400" b="1" u="sng" dirty="0" smtClean="0"/>
              <a:t> </a:t>
            </a:r>
            <a:r>
              <a:rPr lang="en-US" sz="4400" b="1" u="sng" dirty="0"/>
              <a:t>Intelligence as a driver for Innovation in Official </a:t>
            </a:r>
            <a:r>
              <a:rPr lang="en-US" sz="4400" b="1" u="sng" dirty="0" smtClean="0"/>
              <a:t>Statistics</a:t>
            </a:r>
            <a:r>
              <a:rPr lang="en-US" sz="4400" b="1" dirty="0" smtClean="0"/>
              <a:t/>
            </a:r>
            <a:br>
              <a:rPr lang="en-US" sz="4400" b="1" dirty="0" smtClean="0"/>
            </a:br>
            <a:r>
              <a:rPr lang="en-US" sz="4400" b="1" dirty="0" smtClean="0"/>
              <a:t>Francesco Pugliese, </a:t>
            </a:r>
            <a:r>
              <a:rPr lang="it-IT" sz="4400" dirty="0"/>
              <a:t>Central </a:t>
            </a:r>
            <a:r>
              <a:rPr lang="it-IT" sz="4400" dirty="0" err="1"/>
              <a:t>Directorate</a:t>
            </a:r>
            <a:r>
              <a:rPr lang="it-IT" sz="4400" dirty="0"/>
              <a:t> for </a:t>
            </a:r>
            <a:r>
              <a:rPr lang="it-IT" sz="4400" dirty="0" err="1"/>
              <a:t>Methodology</a:t>
            </a:r>
            <a:r>
              <a:rPr lang="it-IT" sz="4400" dirty="0"/>
              <a:t> and Design of Statistical </a:t>
            </a:r>
            <a:r>
              <a:rPr lang="it-IT" sz="4400" dirty="0" err="1" smtClean="0"/>
              <a:t>Processes</a:t>
            </a:r>
            <a:r>
              <a:rPr lang="it-IT" sz="4400" dirty="0" smtClean="0"/>
              <a:t>, </a:t>
            </a:r>
            <a:r>
              <a:rPr lang="en-US" sz="4400" b="1" dirty="0" err="1" smtClean="0"/>
              <a:t>Istat</a:t>
            </a:r>
            <a:r>
              <a:rPr lang="en-US" b="1" dirty="0" smtClean="0"/>
              <a:t/>
            </a:r>
            <a:br>
              <a:rPr lang="en-US" b="1" dirty="0" smtClean="0"/>
            </a:br>
            <a:r>
              <a:rPr lang="it-IT" b="1" dirty="0" smtClean="0"/>
              <a:t/>
            </a:r>
            <a:br>
              <a:rPr lang="it-IT" b="1" dirty="0" smtClean="0"/>
            </a:br>
            <a:r>
              <a:rPr lang="it-IT" sz="2700" b="1" dirty="0" smtClean="0"/>
              <a:t>ARTIFICIAL </a:t>
            </a:r>
            <a:r>
              <a:rPr lang="it-IT" sz="2700" b="1" dirty="0"/>
              <a:t>INTELLIGENCE AND OFFICIAL STATISTICS: THE NEW FRONTIER OF INNOVATION</a:t>
            </a:r>
            <a:r>
              <a:rPr lang="it-IT" sz="2700" dirty="0"/>
              <a:t/>
            </a:r>
            <a:br>
              <a:rPr lang="it-IT" sz="2700" dirty="0"/>
            </a:br>
            <a:r>
              <a:rPr lang="it-IT" sz="2700" dirty="0"/>
              <a:t>Caserta | 12 </a:t>
            </a:r>
            <a:r>
              <a:rPr lang="it-IT" sz="2700" dirty="0" err="1"/>
              <a:t>November</a:t>
            </a:r>
            <a:r>
              <a:rPr lang="it-IT" sz="2700" dirty="0"/>
              <a:t> 2025 | </a:t>
            </a:r>
            <a:r>
              <a:rPr lang="it-IT" sz="2700" dirty="0" err="1"/>
              <a:t>University</a:t>
            </a:r>
            <a:r>
              <a:rPr lang="it-IT" sz="2700" dirty="0"/>
              <a:t> of Campania “Luigi Vanvitelli” | </a:t>
            </a:r>
            <a:r>
              <a:rPr lang="it-IT" sz="2700" dirty="0" err="1"/>
              <a:t>Department</a:t>
            </a:r>
            <a:r>
              <a:rPr lang="it-IT" sz="2700" dirty="0"/>
              <a:t> of </a:t>
            </a:r>
            <a:r>
              <a:rPr lang="it-IT" sz="2700" dirty="0" err="1"/>
              <a:t>Mathematics</a:t>
            </a:r>
            <a:r>
              <a:rPr lang="it-IT" sz="2700" dirty="0"/>
              <a:t> and </a:t>
            </a:r>
            <a:r>
              <a:rPr lang="it-IT" sz="2700" dirty="0" err="1"/>
              <a:t>Physics</a:t>
            </a:r>
            <a:r>
              <a:rPr lang="it-IT" sz="2700" dirty="0"/>
              <a:t> </a:t>
            </a:r>
            <a:r>
              <a:rPr lang="it-IT" sz="2700" dirty="0" smtClean="0"/>
              <a:t>| Abramo Lincoln Street, 5</a:t>
            </a:r>
            <a:r>
              <a:rPr lang="it-IT" sz="2700" dirty="0"/>
              <a:t/>
            </a:r>
            <a:br>
              <a:rPr lang="it-IT" sz="2700" dirty="0"/>
            </a:br>
            <a:r>
              <a:rPr lang="it-IT" sz="2700" b="1" dirty="0"/>
              <a:t>QUINDICESIMA GIORNATA ITALIANA DELLA STATISTICA </a:t>
            </a:r>
            <a:r>
              <a:rPr lang="it-IT" sz="2700" dirty="0"/>
              <a:t/>
            </a:r>
            <a:br>
              <a:rPr lang="it-IT" sz="2700" dirty="0"/>
            </a:br>
            <a:r>
              <a:rPr lang="en-US" dirty="0" smtClean="0"/>
              <a:t/>
            </a:r>
            <a:br>
              <a:rPr lang="en-US" dirty="0" smtClean="0"/>
            </a:br>
            <a:r>
              <a:rPr lang="en-US" sz="2400" dirty="0" smtClean="0"/>
              <a:t/>
            </a:r>
            <a:br>
              <a:rPr lang="en-US" sz="2400" dirty="0" smtClean="0"/>
            </a:br>
            <a:endParaRPr lang="it-IT" sz="2400" dirty="0"/>
          </a:p>
        </p:txBody>
      </p:sp>
      <p:sp>
        <p:nvSpPr>
          <p:cNvPr id="3" name="Segnaposto testo 2">
            <a:extLst>
              <a:ext uri="{FF2B5EF4-FFF2-40B4-BE49-F238E27FC236}">
                <a16:creationId xmlns:a16="http://schemas.microsoft.com/office/drawing/2014/main" id="{ADFE67CC-0EAE-4BEC-A961-535FE506AA10}"/>
              </a:ext>
            </a:extLst>
          </p:cNvPr>
          <p:cNvSpPr>
            <a:spLocks noGrp="1"/>
          </p:cNvSpPr>
          <p:nvPr>
            <p:ph type="body" idx="1"/>
          </p:nvPr>
        </p:nvSpPr>
        <p:spPr>
          <a:xfrm>
            <a:off x="469184" y="6495314"/>
            <a:ext cx="7481115" cy="179536"/>
          </a:xfrm>
        </p:spPr>
        <p:txBody>
          <a:bodyPr/>
          <a:lstStyle/>
          <a:p>
            <a:r>
              <a:rPr lang="it-IT" dirty="0"/>
              <a:t>Istat | DCME | MEC</a:t>
            </a:r>
          </a:p>
        </p:txBody>
      </p:sp>
      <p:pic>
        <p:nvPicPr>
          <p:cNvPr id="7" name="Immagine 6"/>
          <p:cNvPicPr/>
          <p:nvPr/>
        </p:nvPicPr>
        <p:blipFill>
          <a:blip r:embed="rId3" cstate="print">
            <a:extLst>
              <a:ext uri="{28A0092B-C50C-407E-A947-70E740481C1C}">
                <a14:useLocalDpi xmlns:a14="http://schemas.microsoft.com/office/drawing/2010/main" val="0"/>
              </a:ext>
            </a:extLst>
          </a:blip>
          <a:stretch>
            <a:fillRect/>
          </a:stretch>
        </p:blipFill>
        <p:spPr>
          <a:xfrm>
            <a:off x="10153564" y="5232480"/>
            <a:ext cx="1539433" cy="1417440"/>
          </a:xfrm>
          <a:prstGeom prst="rect">
            <a:avLst/>
          </a:prstGeom>
        </p:spPr>
      </p:pic>
      <p:pic>
        <p:nvPicPr>
          <p:cNvPr id="8" name="Immagine 7" descr="Immagine che contiene Carattere, testo, schermata, Elementi grafici&#10;&#10;Descrizione generata automaticamente"/>
          <p:cNvPicPr/>
          <p:nvPr/>
        </p:nvPicPr>
        <p:blipFill>
          <a:blip r:embed="rId4" cstate="print">
            <a:extLst>
              <a:ext uri="{28A0092B-C50C-407E-A947-70E740481C1C}">
                <a14:useLocalDpi xmlns:a14="http://schemas.microsoft.com/office/drawing/2010/main" val="0"/>
              </a:ext>
            </a:extLst>
          </a:blip>
          <a:stretch>
            <a:fillRect/>
          </a:stretch>
        </p:blipFill>
        <p:spPr>
          <a:xfrm>
            <a:off x="7568652" y="5284501"/>
            <a:ext cx="2277600" cy="1390349"/>
          </a:xfrm>
          <a:prstGeom prst="rect">
            <a:avLst/>
          </a:prstGeom>
        </p:spPr>
      </p:pic>
      <p:sp>
        <p:nvSpPr>
          <p:cNvPr id="9" name="Segnaposto testo 8"/>
          <p:cNvSpPr>
            <a:spLocks noGrp="1"/>
          </p:cNvSpPr>
          <p:nvPr>
            <p:ph type="body" idx="11"/>
          </p:nvPr>
        </p:nvSpPr>
        <p:spPr/>
        <p:txBody>
          <a:bodyPr/>
          <a:lstStyle/>
          <a:p>
            <a:endParaRPr lang="it-IT" dirty="0"/>
          </a:p>
        </p:txBody>
      </p:sp>
      <p:sp>
        <p:nvSpPr>
          <p:cNvPr id="10" name="Segnaposto testo 9"/>
          <p:cNvSpPr>
            <a:spLocks noGrp="1"/>
          </p:cNvSpPr>
          <p:nvPr>
            <p:ph type="body" idx="12"/>
          </p:nvPr>
        </p:nvSpPr>
        <p:spPr/>
        <p:txBody>
          <a:bodyPr/>
          <a:lstStyle/>
          <a:p>
            <a:endParaRPr lang="it-IT"/>
          </a:p>
        </p:txBody>
      </p:sp>
    </p:spTree>
    <p:extLst>
      <p:ext uri="{BB962C8B-B14F-4D97-AF65-F5344CB8AC3E}">
        <p14:creationId xmlns:p14="http://schemas.microsoft.com/office/powerpoint/2010/main" val="2730702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10</a:t>
            </a:fld>
            <a:endParaRPr lang="en-US" dirty="0"/>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387728"/>
            <a:ext cx="11269308" cy="384721"/>
          </a:xfrm>
        </p:spPr>
        <p:txBody>
          <a:bodyPr/>
          <a:lstStyle/>
          <a:p>
            <a:r>
              <a:rPr lang="it-IT" dirty="0"/>
              <a:t>AI for the generation of </a:t>
            </a:r>
            <a:r>
              <a:rPr lang="it-IT" dirty="0" err="1"/>
              <a:t>Synthetic</a:t>
            </a:r>
            <a:r>
              <a:rPr lang="it-IT" dirty="0"/>
              <a:t> Data</a:t>
            </a:r>
            <a:endParaRPr lang="it-IT" dirty="0"/>
          </a:p>
        </p:txBody>
      </p:sp>
      <p:graphicFrame>
        <p:nvGraphicFramePr>
          <p:cNvPr id="14" name="Table 2"/>
          <p:cNvGraphicFramePr>
            <a:graphicFrameLocks noGrp="1"/>
          </p:cNvGraphicFramePr>
          <p:nvPr>
            <p:extLst>
              <p:ext uri="{D42A27DB-BD31-4B8C-83A1-F6EECF244321}">
                <p14:modId xmlns:p14="http://schemas.microsoft.com/office/powerpoint/2010/main" val="1628094728"/>
              </p:ext>
            </p:extLst>
          </p:nvPr>
        </p:nvGraphicFramePr>
        <p:xfrm>
          <a:off x="2113929" y="2974692"/>
          <a:ext cx="7724551" cy="3095072"/>
        </p:xfrm>
        <a:graphic>
          <a:graphicData uri="http://schemas.openxmlformats.org/drawingml/2006/table">
            <a:tbl>
              <a:tblPr firstRow="1" bandRow="1">
                <a:tableStyleId>{5C22544A-7EE6-4342-B048-85BDC9FD1C3A}</a:tableStyleId>
              </a:tblPr>
              <a:tblGrid>
                <a:gridCol w="2713965">
                  <a:extLst>
                    <a:ext uri="{9D8B030D-6E8A-4147-A177-3AD203B41FA5}">
                      <a16:colId xmlns:a16="http://schemas.microsoft.com/office/drawing/2014/main" val="20000"/>
                    </a:ext>
                  </a:extLst>
                </a:gridCol>
                <a:gridCol w="1540943">
                  <a:extLst>
                    <a:ext uri="{9D8B030D-6E8A-4147-A177-3AD203B41FA5}">
                      <a16:colId xmlns:a16="http://schemas.microsoft.com/office/drawing/2014/main" val="20001"/>
                    </a:ext>
                  </a:extLst>
                </a:gridCol>
                <a:gridCol w="1333677">
                  <a:extLst>
                    <a:ext uri="{9D8B030D-6E8A-4147-A177-3AD203B41FA5}">
                      <a16:colId xmlns:a16="http://schemas.microsoft.com/office/drawing/2014/main" val="20002"/>
                    </a:ext>
                  </a:extLst>
                </a:gridCol>
                <a:gridCol w="2135966">
                  <a:extLst>
                    <a:ext uri="{9D8B030D-6E8A-4147-A177-3AD203B41FA5}">
                      <a16:colId xmlns:a16="http://schemas.microsoft.com/office/drawing/2014/main" val="20003"/>
                    </a:ext>
                  </a:extLst>
                </a:gridCol>
              </a:tblGrid>
              <a:tr h="224169">
                <a:tc>
                  <a:txBody>
                    <a:bodyPr/>
                    <a:lstStyle/>
                    <a:p>
                      <a:pPr>
                        <a:defRPr sz="1400" b="1"/>
                      </a:pPr>
                      <a:r>
                        <a:rPr dirty="0"/>
                        <a:t>Model</a:t>
                      </a:r>
                    </a:p>
                  </a:txBody>
                  <a:tcPr>
                    <a:solidFill>
                      <a:srgbClr val="CC2A2A"/>
                    </a:solidFill>
                  </a:tcPr>
                </a:tc>
                <a:tc>
                  <a:txBody>
                    <a:bodyPr/>
                    <a:lstStyle/>
                    <a:p>
                      <a:pPr>
                        <a:defRPr sz="1400" b="1"/>
                      </a:pPr>
                      <a:r>
                        <a:rPr dirty="0" smtClean="0"/>
                        <a:t>Accuracy</a:t>
                      </a:r>
                      <a:r>
                        <a:rPr lang="it-IT" dirty="0" smtClean="0"/>
                        <a:t> </a:t>
                      </a:r>
                      <a:endParaRPr dirty="0"/>
                    </a:p>
                  </a:txBody>
                  <a:tcPr>
                    <a:solidFill>
                      <a:srgbClr val="CC2A2A"/>
                    </a:solidFill>
                  </a:tcPr>
                </a:tc>
                <a:tc>
                  <a:txBody>
                    <a:bodyPr/>
                    <a:lstStyle/>
                    <a:p>
                      <a:pPr>
                        <a:defRPr sz="1400" b="1"/>
                      </a:pPr>
                      <a:r>
                        <a:rPr dirty="0"/>
                        <a:t>F1-Score</a:t>
                      </a:r>
                    </a:p>
                  </a:txBody>
                  <a:tcPr>
                    <a:solidFill>
                      <a:srgbClr val="CC2A2A"/>
                    </a:solidFill>
                  </a:tcPr>
                </a:tc>
                <a:tc>
                  <a:txBody>
                    <a:bodyPr/>
                    <a:lstStyle/>
                    <a:p>
                      <a:pPr>
                        <a:defRPr sz="1400" b="1"/>
                      </a:pPr>
                      <a:r>
                        <a:rPr dirty="0"/>
                        <a:t>Recall</a:t>
                      </a:r>
                    </a:p>
                  </a:txBody>
                  <a:tcPr>
                    <a:solidFill>
                      <a:srgbClr val="CC2A2A"/>
                    </a:solidFill>
                  </a:tcPr>
                </a:tc>
                <a:extLst>
                  <a:ext uri="{0D108BD9-81ED-4DB2-BD59-A6C34878D82A}">
                    <a16:rowId xmlns:a16="http://schemas.microsoft.com/office/drawing/2014/main" val="10000"/>
                  </a:ext>
                </a:extLst>
              </a:tr>
              <a:tr h="412832">
                <a:tc>
                  <a:txBody>
                    <a:bodyPr/>
                    <a:lstStyle/>
                    <a:p>
                      <a:pPr>
                        <a:defRPr sz="1200"/>
                      </a:pPr>
                      <a:r>
                        <a:rPr lang="it-IT" sz="2000" b="1" dirty="0" err="1" smtClean="0"/>
                        <a:t>Original</a:t>
                      </a:r>
                      <a:r>
                        <a:rPr lang="it-IT" sz="2000" b="1" dirty="0" smtClean="0"/>
                        <a:t> Data</a:t>
                      </a:r>
                      <a:endParaRPr sz="2000" b="1" dirty="0"/>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285750">
                <a:tc>
                  <a:txBody>
                    <a:bodyPr/>
                    <a:lstStyle/>
                    <a:p>
                      <a:pPr>
                        <a:defRPr sz="1200"/>
                      </a:pPr>
                      <a:r>
                        <a:rPr sz="2000" b="1" dirty="0"/>
                        <a:t>RF</a:t>
                      </a:r>
                    </a:p>
                  </a:txBody>
                  <a:tcPr/>
                </a:tc>
                <a:tc>
                  <a:txBody>
                    <a:bodyPr/>
                    <a:lstStyle/>
                    <a:p>
                      <a:pPr>
                        <a:defRPr sz="1200"/>
                      </a:pPr>
                      <a:r>
                        <a:rPr sz="1400" b="1" dirty="0"/>
                        <a:t>0.660685592</a:t>
                      </a:r>
                    </a:p>
                  </a:txBody>
                  <a:tcPr/>
                </a:tc>
                <a:tc>
                  <a:txBody>
                    <a:bodyPr/>
                    <a:lstStyle/>
                    <a:p>
                      <a:pPr>
                        <a:defRPr sz="1200"/>
                      </a:pPr>
                      <a:r>
                        <a:rPr sz="1400" b="1"/>
                        <a:t>0.660685592</a:t>
                      </a:r>
                    </a:p>
                  </a:txBody>
                  <a:tcPr/>
                </a:tc>
                <a:tc>
                  <a:txBody>
                    <a:bodyPr/>
                    <a:lstStyle/>
                    <a:p>
                      <a:pPr>
                        <a:defRPr sz="1200"/>
                      </a:pPr>
                      <a:r>
                        <a:rPr sz="1400" b="1"/>
                        <a:t>0.660685592</a:t>
                      </a:r>
                    </a:p>
                  </a:txBody>
                  <a:tcPr/>
                </a:tc>
                <a:extLst>
                  <a:ext uri="{0D108BD9-81ED-4DB2-BD59-A6C34878D82A}">
                    <a16:rowId xmlns:a16="http://schemas.microsoft.com/office/drawing/2014/main" val="10002"/>
                  </a:ext>
                </a:extLst>
              </a:tr>
              <a:tr h="285750">
                <a:tc>
                  <a:txBody>
                    <a:bodyPr/>
                    <a:lstStyle/>
                    <a:p>
                      <a:pPr>
                        <a:defRPr sz="1200"/>
                      </a:pPr>
                      <a:r>
                        <a:rPr sz="2000" b="1" dirty="0"/>
                        <a:t>XGB</a:t>
                      </a:r>
                    </a:p>
                  </a:txBody>
                  <a:tcPr/>
                </a:tc>
                <a:tc>
                  <a:txBody>
                    <a:bodyPr/>
                    <a:lstStyle/>
                    <a:p>
                      <a:pPr>
                        <a:defRPr sz="1200"/>
                      </a:pPr>
                      <a:r>
                        <a:rPr sz="1400" b="1" dirty="0"/>
                        <a:t>4.46349e-05</a:t>
                      </a:r>
                    </a:p>
                  </a:txBody>
                  <a:tcPr/>
                </a:tc>
                <a:tc>
                  <a:txBody>
                    <a:bodyPr/>
                    <a:lstStyle/>
                    <a:p>
                      <a:pPr>
                        <a:defRPr sz="1200"/>
                      </a:pPr>
                      <a:r>
                        <a:rPr sz="1400" b="1"/>
                        <a:t>4.46349e-05</a:t>
                      </a:r>
                    </a:p>
                  </a:txBody>
                  <a:tcPr/>
                </a:tc>
                <a:tc>
                  <a:txBody>
                    <a:bodyPr/>
                    <a:lstStyle/>
                    <a:p>
                      <a:pPr>
                        <a:defRPr sz="1200"/>
                      </a:pPr>
                      <a:r>
                        <a:rPr sz="1400" b="1"/>
                        <a:t>4.46349e-05</a:t>
                      </a:r>
                    </a:p>
                  </a:txBody>
                  <a:tcPr/>
                </a:tc>
                <a:extLst>
                  <a:ext uri="{0D108BD9-81ED-4DB2-BD59-A6C34878D82A}">
                    <a16:rowId xmlns:a16="http://schemas.microsoft.com/office/drawing/2014/main" val="10003"/>
                  </a:ext>
                </a:extLst>
              </a:tr>
              <a:tr h="285750">
                <a:tc>
                  <a:txBody>
                    <a:bodyPr/>
                    <a:lstStyle/>
                    <a:p>
                      <a:pPr>
                        <a:defRPr sz="1200"/>
                      </a:pPr>
                      <a:r>
                        <a:rPr sz="2000" b="1" dirty="0"/>
                        <a:t>SMOTENC</a:t>
                      </a:r>
                    </a:p>
                  </a:txBody>
                  <a:tcPr/>
                </a:tc>
                <a:tc>
                  <a:txBody>
                    <a:bodyPr/>
                    <a:lstStyle/>
                    <a:p>
                      <a:pPr>
                        <a:defRPr sz="1200"/>
                      </a:pPr>
                      <a:r>
                        <a:rPr sz="1400" b="1" dirty="0"/>
                        <a:t>0.992813783</a:t>
                      </a:r>
                    </a:p>
                  </a:txBody>
                  <a:tcPr/>
                </a:tc>
                <a:tc>
                  <a:txBody>
                    <a:bodyPr/>
                    <a:lstStyle/>
                    <a:p>
                      <a:pPr>
                        <a:defRPr sz="1200"/>
                      </a:pPr>
                      <a:r>
                        <a:rPr sz="1400" b="1" dirty="0"/>
                        <a:t>0.992813783</a:t>
                      </a:r>
                    </a:p>
                  </a:txBody>
                  <a:tcPr/>
                </a:tc>
                <a:tc>
                  <a:txBody>
                    <a:bodyPr/>
                    <a:lstStyle/>
                    <a:p>
                      <a:pPr>
                        <a:defRPr sz="1200"/>
                      </a:pPr>
                      <a:r>
                        <a:rPr sz="1400" b="1"/>
                        <a:t>0.992813783</a:t>
                      </a:r>
                    </a:p>
                  </a:txBody>
                  <a:tcPr/>
                </a:tc>
                <a:extLst>
                  <a:ext uri="{0D108BD9-81ED-4DB2-BD59-A6C34878D82A}">
                    <a16:rowId xmlns:a16="http://schemas.microsoft.com/office/drawing/2014/main" val="10004"/>
                  </a:ext>
                </a:extLst>
              </a:tr>
              <a:tr h="285750">
                <a:tc>
                  <a:txBody>
                    <a:bodyPr/>
                    <a:lstStyle/>
                    <a:p>
                      <a:pPr>
                        <a:defRPr sz="1200"/>
                      </a:pPr>
                      <a:r>
                        <a:rPr sz="2000" b="1" dirty="0"/>
                        <a:t>DPCTGAN</a:t>
                      </a:r>
                    </a:p>
                  </a:txBody>
                  <a:tcPr/>
                </a:tc>
                <a:tc>
                  <a:txBody>
                    <a:bodyPr/>
                    <a:lstStyle/>
                    <a:p>
                      <a:pPr>
                        <a:defRPr sz="1200"/>
                      </a:pPr>
                      <a:r>
                        <a:rPr sz="1400" b="1"/>
                        <a:t>4.46349e-05</a:t>
                      </a:r>
                    </a:p>
                  </a:txBody>
                  <a:tcPr/>
                </a:tc>
                <a:tc>
                  <a:txBody>
                    <a:bodyPr/>
                    <a:lstStyle/>
                    <a:p>
                      <a:pPr>
                        <a:defRPr sz="1200"/>
                      </a:pPr>
                      <a:r>
                        <a:rPr sz="1400" b="1" dirty="0"/>
                        <a:t>4.46349e-05</a:t>
                      </a:r>
                    </a:p>
                  </a:txBody>
                  <a:tcPr/>
                </a:tc>
                <a:tc>
                  <a:txBody>
                    <a:bodyPr/>
                    <a:lstStyle/>
                    <a:p>
                      <a:pPr>
                        <a:defRPr sz="1200"/>
                      </a:pPr>
                      <a:r>
                        <a:rPr sz="1400" b="1"/>
                        <a:t>4.46349e-05</a:t>
                      </a:r>
                    </a:p>
                  </a:txBody>
                  <a:tcPr/>
                </a:tc>
                <a:extLst>
                  <a:ext uri="{0D108BD9-81ED-4DB2-BD59-A6C34878D82A}">
                    <a16:rowId xmlns:a16="http://schemas.microsoft.com/office/drawing/2014/main" val="10005"/>
                  </a:ext>
                </a:extLst>
              </a:tr>
              <a:tr h="285750">
                <a:tc>
                  <a:txBody>
                    <a:bodyPr/>
                    <a:lstStyle/>
                    <a:p>
                      <a:pPr>
                        <a:defRPr sz="1200"/>
                      </a:pPr>
                      <a:r>
                        <a:rPr sz="2000" b="1" dirty="0"/>
                        <a:t>VAE</a:t>
                      </a:r>
                    </a:p>
                  </a:txBody>
                  <a:tcPr/>
                </a:tc>
                <a:tc>
                  <a:txBody>
                    <a:bodyPr/>
                    <a:lstStyle/>
                    <a:p>
                      <a:pPr>
                        <a:defRPr sz="1200"/>
                      </a:pPr>
                      <a:r>
                        <a:rPr sz="1400" b="1"/>
                        <a:t>0.892385288</a:t>
                      </a:r>
                    </a:p>
                  </a:txBody>
                  <a:tcPr/>
                </a:tc>
                <a:tc>
                  <a:txBody>
                    <a:bodyPr/>
                    <a:lstStyle/>
                    <a:p>
                      <a:pPr>
                        <a:defRPr sz="1200"/>
                      </a:pPr>
                      <a:r>
                        <a:rPr sz="1400" b="1" dirty="0"/>
                        <a:t>0.892385288</a:t>
                      </a:r>
                    </a:p>
                  </a:txBody>
                  <a:tcPr/>
                </a:tc>
                <a:tc>
                  <a:txBody>
                    <a:bodyPr/>
                    <a:lstStyle/>
                    <a:p>
                      <a:pPr>
                        <a:defRPr sz="1200"/>
                      </a:pPr>
                      <a:r>
                        <a:rPr sz="1400" b="1" dirty="0"/>
                        <a:t>0.892385288</a:t>
                      </a:r>
                    </a:p>
                  </a:txBody>
                  <a:tcPr/>
                </a:tc>
                <a:extLst>
                  <a:ext uri="{0D108BD9-81ED-4DB2-BD59-A6C34878D82A}">
                    <a16:rowId xmlns:a16="http://schemas.microsoft.com/office/drawing/2014/main" val="10006"/>
                  </a:ext>
                </a:extLst>
              </a:tr>
              <a:tr h="285750">
                <a:tc>
                  <a:txBody>
                    <a:bodyPr/>
                    <a:lstStyle/>
                    <a:p>
                      <a:pPr>
                        <a:defRPr sz="1200"/>
                      </a:pPr>
                      <a:r>
                        <a:rPr sz="2000" b="1" dirty="0"/>
                        <a:t>CTGAN</a:t>
                      </a:r>
                    </a:p>
                  </a:txBody>
                  <a:tcPr/>
                </a:tc>
                <a:tc>
                  <a:txBody>
                    <a:bodyPr/>
                    <a:lstStyle/>
                    <a:p>
                      <a:pPr>
                        <a:defRPr sz="1200"/>
                      </a:pPr>
                      <a:r>
                        <a:rPr sz="1400" b="1"/>
                        <a:t>0.896134619</a:t>
                      </a:r>
                    </a:p>
                  </a:txBody>
                  <a:tcPr/>
                </a:tc>
                <a:tc>
                  <a:txBody>
                    <a:bodyPr/>
                    <a:lstStyle/>
                    <a:p>
                      <a:pPr>
                        <a:defRPr sz="1200"/>
                      </a:pPr>
                      <a:r>
                        <a:rPr sz="1400" b="1"/>
                        <a:t>0.896134619</a:t>
                      </a:r>
                    </a:p>
                  </a:txBody>
                  <a:tcPr/>
                </a:tc>
                <a:tc>
                  <a:txBody>
                    <a:bodyPr/>
                    <a:lstStyle/>
                    <a:p>
                      <a:pPr>
                        <a:defRPr sz="1200"/>
                      </a:pPr>
                      <a:r>
                        <a:rPr sz="1400" b="1" dirty="0"/>
                        <a:t>0.896134619</a:t>
                      </a:r>
                    </a:p>
                  </a:txBody>
                  <a:tcPr/>
                </a:tc>
                <a:extLst>
                  <a:ext uri="{0D108BD9-81ED-4DB2-BD59-A6C34878D82A}">
                    <a16:rowId xmlns:a16="http://schemas.microsoft.com/office/drawing/2014/main" val="10007"/>
                  </a:ext>
                </a:extLst>
              </a:tr>
            </a:tbl>
          </a:graphicData>
        </a:graphic>
      </p:graphicFrame>
      <p:sp>
        <p:nvSpPr>
          <p:cNvPr id="4" name="Rettangolo 3"/>
          <p:cNvSpPr/>
          <p:nvPr/>
        </p:nvSpPr>
        <p:spPr>
          <a:xfrm>
            <a:off x="701739" y="1213185"/>
            <a:ext cx="10803620" cy="1631216"/>
          </a:xfrm>
          <a:prstGeom prst="rect">
            <a:avLst/>
          </a:prstGeom>
        </p:spPr>
        <p:txBody>
          <a:bodyPr wrap="square">
            <a:spAutoFit/>
          </a:bodyPr>
          <a:lstStyle/>
          <a:p>
            <a:pPr marL="285750" indent="-285750">
              <a:buFont typeface="Wingdings" panose="05000000000000000000" pitchFamily="2" charset="2"/>
              <a:buChar char="ü"/>
            </a:pPr>
            <a:r>
              <a:rPr lang="en-US" sz="2000" dirty="0"/>
              <a:t>As we can observe, apart from </a:t>
            </a:r>
            <a:r>
              <a:rPr lang="en-US" sz="2000" b="1" dirty="0"/>
              <a:t>SMOTENC</a:t>
            </a:r>
            <a:r>
              <a:rPr lang="en-US" sz="2000" dirty="0"/>
              <a:t> which tends to reproduce the data exactly, the best methods seem to be the deep learning–based ones such as CTGAN and VAE, as they achieve high accuracy but not identical to the original dataset, as </a:t>
            </a:r>
            <a:r>
              <a:rPr lang="en-US" sz="2000" dirty="0" smtClean="0"/>
              <a:t>expected. In fact, during </a:t>
            </a:r>
            <a:r>
              <a:rPr lang="en-US" sz="2000" dirty="0"/>
              <a:t>the synthetic data generation process something is always </a:t>
            </a:r>
            <a:r>
              <a:rPr lang="en-US" sz="2000" b="1" dirty="0"/>
              <a:t>lost</a:t>
            </a:r>
            <a:r>
              <a:rPr lang="en-US" sz="2000" dirty="0"/>
              <a:t> in terms of the </a:t>
            </a:r>
            <a:r>
              <a:rPr lang="en-US" sz="2000" b="1" dirty="0"/>
              <a:t>properties</a:t>
            </a:r>
            <a:r>
              <a:rPr lang="en-US" sz="2000" dirty="0"/>
              <a:t> of the data being reproduced</a:t>
            </a:r>
            <a:r>
              <a:rPr lang="en-US" sz="2000" dirty="0" smtClean="0"/>
              <a:t>.</a:t>
            </a:r>
            <a:endParaRPr lang="it-IT" sz="2000" dirty="0"/>
          </a:p>
        </p:txBody>
      </p:sp>
    </p:spTree>
    <p:extLst>
      <p:ext uri="{BB962C8B-B14F-4D97-AF65-F5344CB8AC3E}">
        <p14:creationId xmlns:p14="http://schemas.microsoft.com/office/powerpoint/2010/main" val="21110253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11</a:t>
            </a:fld>
            <a:endParaRPr lang="en-US" dirty="0"/>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dirty="0" err="1" smtClean="0"/>
              <a:t>Conclusions</a:t>
            </a:r>
            <a:r>
              <a:rPr lang="it-IT" dirty="0" smtClean="0"/>
              <a:t> </a:t>
            </a:r>
            <a:r>
              <a:rPr lang="it-IT" dirty="0" smtClean="0"/>
              <a:t>and </a:t>
            </a:r>
            <a:r>
              <a:rPr lang="it-IT" dirty="0" err="1" smtClean="0"/>
              <a:t>Next</a:t>
            </a:r>
            <a:r>
              <a:rPr lang="it-IT" dirty="0" smtClean="0"/>
              <a:t> </a:t>
            </a:r>
            <a:r>
              <a:rPr lang="it-IT" dirty="0" err="1" smtClean="0"/>
              <a:t>Steps</a:t>
            </a:r>
            <a:endParaRPr lang="it-IT" dirty="0"/>
          </a:p>
        </p:txBody>
      </p:sp>
      <p:sp>
        <p:nvSpPr>
          <p:cNvPr id="2" name="Rettangolo 1"/>
          <p:cNvSpPr/>
          <p:nvPr/>
        </p:nvSpPr>
        <p:spPr>
          <a:xfrm>
            <a:off x="574294" y="1389538"/>
            <a:ext cx="11458937" cy="646331"/>
          </a:xfrm>
          <a:prstGeom prst="rect">
            <a:avLst/>
          </a:prstGeom>
        </p:spPr>
        <p:txBody>
          <a:bodyPr wrap="square">
            <a:spAutoFit/>
          </a:bodyPr>
          <a:lstStyle/>
          <a:p>
            <a:r>
              <a:rPr lang="en-US" b="1" dirty="0"/>
              <a:t>Conclusions</a:t>
            </a:r>
          </a:p>
          <a:p>
            <a:endParaRPr lang="en-US" dirty="0"/>
          </a:p>
        </p:txBody>
      </p:sp>
    </p:spTree>
    <p:extLst>
      <p:ext uri="{BB962C8B-B14F-4D97-AF65-F5344CB8AC3E}">
        <p14:creationId xmlns:p14="http://schemas.microsoft.com/office/powerpoint/2010/main" val="38688105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461346" y="463247"/>
            <a:ext cx="11269308" cy="384721"/>
          </a:xfrm>
        </p:spPr>
        <p:txBody>
          <a:bodyPr/>
          <a:lstStyle/>
          <a:p>
            <a:r>
              <a:rPr lang="it-IT" dirty="0" err="1"/>
              <a:t>References</a:t>
            </a:r>
            <a:endParaRPr lang="it-IT" dirty="0"/>
          </a:p>
        </p:txBody>
      </p:sp>
      <p:sp>
        <p:nvSpPr>
          <p:cNvPr id="5" name="Rettangolo 4"/>
          <p:cNvSpPr/>
          <p:nvPr/>
        </p:nvSpPr>
        <p:spPr>
          <a:xfrm>
            <a:off x="613812" y="1492072"/>
            <a:ext cx="10715991" cy="2308324"/>
          </a:xfrm>
          <a:prstGeom prst="rect">
            <a:avLst/>
          </a:prstGeom>
        </p:spPr>
        <p:txBody>
          <a:bodyPr wrap="square">
            <a:spAutoFit/>
          </a:bodyPr>
          <a:lstStyle/>
          <a:p>
            <a:r>
              <a:rPr lang="it-IT" dirty="0" err="1"/>
              <a:t>Goodfellow</a:t>
            </a:r>
            <a:r>
              <a:rPr lang="it-IT" dirty="0"/>
              <a:t>, I., </a:t>
            </a:r>
            <a:r>
              <a:rPr lang="it-IT" dirty="0" err="1"/>
              <a:t>Pouget</a:t>
            </a:r>
            <a:r>
              <a:rPr lang="it-IT" dirty="0"/>
              <a:t>-Abadie, J., </a:t>
            </a:r>
            <a:r>
              <a:rPr lang="it-IT" dirty="0" err="1"/>
              <a:t>Mirza</a:t>
            </a:r>
            <a:r>
              <a:rPr lang="it-IT" dirty="0"/>
              <a:t>, M., </a:t>
            </a:r>
            <a:r>
              <a:rPr lang="it-IT" dirty="0" err="1"/>
              <a:t>Xu</a:t>
            </a:r>
            <a:r>
              <a:rPr lang="it-IT" dirty="0"/>
              <a:t>, B., </a:t>
            </a:r>
            <a:r>
              <a:rPr lang="it-IT" dirty="0" err="1"/>
              <a:t>Warde-Farley</a:t>
            </a:r>
            <a:r>
              <a:rPr lang="it-IT" dirty="0"/>
              <a:t>, D., </a:t>
            </a:r>
            <a:r>
              <a:rPr lang="it-IT" dirty="0" err="1"/>
              <a:t>Ozair</a:t>
            </a:r>
            <a:r>
              <a:rPr lang="it-IT" dirty="0"/>
              <a:t>, S., ... &amp; </a:t>
            </a:r>
            <a:r>
              <a:rPr lang="it-IT" dirty="0" err="1"/>
              <a:t>Bengio</a:t>
            </a:r>
            <a:r>
              <a:rPr lang="it-IT" dirty="0"/>
              <a:t>, Y. (2014). Generative </a:t>
            </a:r>
            <a:r>
              <a:rPr lang="it-IT" dirty="0" err="1"/>
              <a:t>adversarial</a:t>
            </a:r>
            <a:r>
              <a:rPr lang="it-IT" dirty="0"/>
              <a:t> </a:t>
            </a:r>
            <a:r>
              <a:rPr lang="it-IT" dirty="0" err="1"/>
              <a:t>nets</a:t>
            </a:r>
            <a:r>
              <a:rPr lang="it-IT" dirty="0"/>
              <a:t>. </a:t>
            </a:r>
            <a:r>
              <a:rPr lang="it-IT" i="1" dirty="0" err="1"/>
              <a:t>Advances</a:t>
            </a:r>
            <a:r>
              <a:rPr lang="it-IT" i="1" dirty="0"/>
              <a:t> in </a:t>
            </a:r>
            <a:r>
              <a:rPr lang="it-IT" i="1" dirty="0" err="1"/>
              <a:t>neural</a:t>
            </a:r>
            <a:r>
              <a:rPr lang="it-IT" i="1" dirty="0"/>
              <a:t> information processing </a:t>
            </a:r>
            <a:r>
              <a:rPr lang="it-IT" i="1" dirty="0" err="1"/>
              <a:t>systems</a:t>
            </a:r>
            <a:r>
              <a:rPr lang="it-IT" dirty="0"/>
              <a:t>, </a:t>
            </a:r>
            <a:r>
              <a:rPr lang="it-IT" i="1" dirty="0"/>
              <a:t>27</a:t>
            </a:r>
            <a:r>
              <a:rPr lang="it-IT" dirty="0" smtClean="0"/>
              <a:t>.</a:t>
            </a:r>
          </a:p>
          <a:p>
            <a:endParaRPr lang="it-IT" dirty="0"/>
          </a:p>
          <a:p>
            <a:r>
              <a:rPr lang="en-US" dirty="0"/>
              <a:t>Xu, Lei, et al. "Modeling tabular data using conditional </a:t>
            </a:r>
            <a:r>
              <a:rPr lang="en-US" dirty="0" err="1"/>
              <a:t>gan</a:t>
            </a:r>
            <a:r>
              <a:rPr lang="en-US" dirty="0"/>
              <a:t>." Advances in neural information processing systems 32 (2019</a:t>
            </a:r>
            <a:r>
              <a:rPr lang="en-US" dirty="0" smtClean="0"/>
              <a:t>).</a:t>
            </a:r>
          </a:p>
          <a:p>
            <a:endParaRPr lang="en-US" dirty="0"/>
          </a:p>
          <a:p>
            <a:r>
              <a:rPr lang="it-IT" dirty="0" err="1"/>
              <a:t>Wu</a:t>
            </a:r>
            <a:r>
              <a:rPr lang="it-IT" dirty="0"/>
              <a:t>, J.; </a:t>
            </a:r>
            <a:r>
              <a:rPr lang="it-IT" dirty="0" err="1"/>
              <a:t>Plataniotis</a:t>
            </a:r>
            <a:r>
              <a:rPr lang="it-IT" dirty="0"/>
              <a:t>, K.; </a:t>
            </a:r>
            <a:r>
              <a:rPr lang="it-IT" dirty="0" err="1"/>
              <a:t>Liu</a:t>
            </a:r>
            <a:r>
              <a:rPr lang="it-IT" dirty="0"/>
              <a:t>, L.; </a:t>
            </a:r>
            <a:r>
              <a:rPr lang="it-IT" dirty="0" err="1"/>
              <a:t>Amjadian</a:t>
            </a:r>
            <a:r>
              <a:rPr lang="it-IT" dirty="0"/>
              <a:t>, E.; </a:t>
            </a:r>
            <a:r>
              <a:rPr lang="it-IT" dirty="0" err="1"/>
              <a:t>Lawryshyn</a:t>
            </a:r>
            <a:r>
              <a:rPr lang="it-IT" dirty="0"/>
              <a:t>, Y. </a:t>
            </a:r>
            <a:r>
              <a:rPr lang="it-IT" dirty="0" err="1"/>
              <a:t>Interpretation</a:t>
            </a:r>
            <a:r>
              <a:rPr lang="it-IT" dirty="0"/>
              <a:t> for </a:t>
            </a:r>
            <a:r>
              <a:rPr lang="it-IT" dirty="0" err="1"/>
              <a:t>Variational</a:t>
            </a:r>
            <a:r>
              <a:rPr lang="it-IT" dirty="0"/>
              <a:t> </a:t>
            </a:r>
            <a:r>
              <a:rPr lang="it-IT" dirty="0" err="1"/>
              <a:t>Autoencoder</a:t>
            </a:r>
            <a:r>
              <a:rPr lang="it-IT" dirty="0"/>
              <a:t> </a:t>
            </a:r>
            <a:r>
              <a:rPr lang="it-IT" dirty="0" err="1"/>
              <a:t>Used</a:t>
            </a:r>
            <a:r>
              <a:rPr lang="it-IT" dirty="0"/>
              <a:t> to Generate Financial </a:t>
            </a:r>
            <a:r>
              <a:rPr lang="it-IT" dirty="0" err="1"/>
              <a:t>Synthetic</a:t>
            </a:r>
            <a:r>
              <a:rPr lang="it-IT" dirty="0"/>
              <a:t> Tabular Data. </a:t>
            </a:r>
            <a:r>
              <a:rPr lang="it-IT" i="1" dirty="0" err="1"/>
              <a:t>Algorithms</a:t>
            </a:r>
            <a:r>
              <a:rPr lang="it-IT" dirty="0"/>
              <a:t> </a:t>
            </a:r>
            <a:r>
              <a:rPr lang="it-IT" b="1" dirty="0"/>
              <a:t>2023</a:t>
            </a:r>
            <a:r>
              <a:rPr lang="it-IT" dirty="0"/>
              <a:t>, </a:t>
            </a:r>
            <a:r>
              <a:rPr lang="it-IT" i="1" dirty="0"/>
              <a:t>16</a:t>
            </a:r>
            <a:r>
              <a:rPr lang="it-IT" dirty="0"/>
              <a:t>, 121. https</a:t>
            </a:r>
            <a:r>
              <a:rPr lang="it-IT"/>
              <a:t>://</a:t>
            </a:r>
            <a:r>
              <a:rPr lang="it-IT" smtClean="0"/>
              <a:t>doi.org/10.3390/a16020121</a:t>
            </a:r>
            <a:endParaRPr lang="it-IT" dirty="0"/>
          </a:p>
        </p:txBody>
      </p:sp>
      <p:sp>
        <p:nvSpPr>
          <p:cNvPr id="8"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a:xfrm>
            <a:off x="323469" y="6397225"/>
            <a:ext cx="501650" cy="365125"/>
          </a:xfrm>
        </p:spPr>
        <p:txBody>
          <a:bodyPr/>
          <a:lstStyle/>
          <a:p>
            <a:pPr>
              <a:defRPr/>
            </a:pPr>
            <a:fld id="{48B4153A-D4C5-4CEF-8992-0D8815C829E3}" type="slidenum">
              <a:rPr lang="en-US" smtClean="0"/>
              <a:pPr>
                <a:defRPr/>
              </a:pPr>
              <a:t>12</a:t>
            </a:fld>
            <a:endParaRPr lang="en-US" dirty="0"/>
          </a:p>
        </p:txBody>
      </p:sp>
    </p:spTree>
    <p:extLst>
      <p:ext uri="{BB962C8B-B14F-4D97-AF65-F5344CB8AC3E}">
        <p14:creationId xmlns:p14="http://schemas.microsoft.com/office/powerpoint/2010/main" val="35360525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07821B-5649-449D-A1C2-3F67CA468A7F}"/>
              </a:ext>
            </a:extLst>
          </p:cNvPr>
          <p:cNvSpPr>
            <a:spLocks noGrp="1"/>
          </p:cNvSpPr>
          <p:nvPr>
            <p:ph type="ctrTitle"/>
          </p:nvPr>
        </p:nvSpPr>
        <p:spPr>
          <a:xfrm>
            <a:off x="487849" y="603334"/>
            <a:ext cx="11283042" cy="1839433"/>
          </a:xfrm>
        </p:spPr>
        <p:txBody>
          <a:bodyPr/>
          <a:lstStyle/>
          <a:p>
            <a:r>
              <a:rPr lang="it-IT" sz="6600" dirty="0" err="1" smtClean="0"/>
              <a:t>Thanks</a:t>
            </a:r>
            <a:endParaRPr lang="it-IT" sz="6600" dirty="0"/>
          </a:p>
        </p:txBody>
      </p:sp>
      <p:sp>
        <p:nvSpPr>
          <p:cNvPr id="3" name="Segnaposto testo 2">
            <a:extLst>
              <a:ext uri="{FF2B5EF4-FFF2-40B4-BE49-F238E27FC236}">
                <a16:creationId xmlns:a16="http://schemas.microsoft.com/office/drawing/2014/main" id="{52857493-CE83-4A58-B836-860B262B8CCD}"/>
              </a:ext>
            </a:extLst>
          </p:cNvPr>
          <p:cNvSpPr>
            <a:spLocks noGrp="1"/>
          </p:cNvSpPr>
          <p:nvPr>
            <p:ph type="body" idx="1"/>
          </p:nvPr>
        </p:nvSpPr>
        <p:spPr>
          <a:xfrm>
            <a:off x="3246635" y="2990328"/>
            <a:ext cx="6064500" cy="2522577"/>
          </a:xfrm>
        </p:spPr>
        <p:txBody>
          <a:bodyPr/>
          <a:lstStyle/>
          <a:p>
            <a:r>
              <a:rPr lang="it-IT" dirty="0"/>
              <a:t>FRANCESCO PUGLIESE | </a:t>
            </a:r>
            <a:r>
              <a:rPr lang="it-IT" dirty="0" smtClean="0">
                <a:hlinkClick r:id="rId3"/>
              </a:rPr>
              <a:t>francesco.pugliese@istat.it</a:t>
            </a:r>
            <a:endParaRPr lang="it-IT" dirty="0"/>
          </a:p>
        </p:txBody>
      </p:sp>
    </p:spTree>
    <p:extLst>
      <p:ext uri="{BB962C8B-B14F-4D97-AF65-F5344CB8AC3E}">
        <p14:creationId xmlns:p14="http://schemas.microsoft.com/office/powerpoint/2010/main" val="28921661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2</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spc="-1" dirty="0" smtClean="0">
                <a:solidFill>
                  <a:schemeClr val="accent5">
                    <a:lumMod val="50000"/>
                  </a:schemeClr>
                </a:solidFill>
                <a:uFill>
                  <a:solidFill>
                    <a:srgbClr val="FFFFFF"/>
                  </a:solidFill>
                </a:uFill>
                <a:latin typeface="Calibri"/>
                <a:ea typeface="DejaVu Sans"/>
              </a:rPr>
              <a:t>AI for Land Cover</a:t>
            </a:r>
            <a:endParaRPr lang="it-IT" dirty="0"/>
          </a:p>
        </p:txBody>
      </p:sp>
      <p:sp>
        <p:nvSpPr>
          <p:cNvPr id="2" name="Rettangolo 1"/>
          <p:cNvSpPr/>
          <p:nvPr/>
        </p:nvSpPr>
        <p:spPr>
          <a:xfrm>
            <a:off x="468896" y="1375222"/>
            <a:ext cx="11152086" cy="1729704"/>
          </a:xfrm>
          <a:prstGeom prst="rect">
            <a:avLst/>
          </a:prstGeom>
        </p:spPr>
        <p:txBody>
          <a:bodyPr wrap="square">
            <a:spAutoFit/>
          </a:bodyPr>
          <a:lstStyle/>
          <a:p>
            <a:pPr marL="0" indent="0">
              <a:buNone/>
            </a:pPr>
            <a:r>
              <a:rPr lang="en-US" sz="2000" b="1" dirty="0">
                <a:solidFill>
                  <a:srgbClr val="0070C0"/>
                </a:solidFill>
              </a:rPr>
              <a:t>GOALS</a:t>
            </a:r>
          </a:p>
          <a:p>
            <a:pPr marL="0" indent="0" algn="just">
              <a:lnSpc>
                <a:spcPct val="120000"/>
              </a:lnSpc>
              <a:buNone/>
            </a:pPr>
            <a:r>
              <a:rPr lang="it-IT" spc="-1" dirty="0">
                <a:solidFill>
                  <a:srgbClr val="000000"/>
                </a:solidFill>
                <a:uFill>
                  <a:solidFill>
                    <a:srgbClr val="FFFFFF"/>
                  </a:solidFill>
                </a:uFill>
              </a:rPr>
              <a:t>Land Cover (LC) </a:t>
            </a:r>
            <a:r>
              <a:rPr lang="it-IT" spc="-1" dirty="0" err="1">
                <a:solidFill>
                  <a:srgbClr val="000000"/>
                </a:solidFill>
                <a:uFill>
                  <a:solidFill>
                    <a:srgbClr val="FFFFFF"/>
                  </a:solidFill>
                </a:uFill>
              </a:rPr>
              <a:t>statistics</a:t>
            </a:r>
            <a:r>
              <a:rPr lang="it-IT" spc="-1" dirty="0">
                <a:solidFill>
                  <a:srgbClr val="000000"/>
                </a:solidFill>
                <a:uFill>
                  <a:solidFill>
                    <a:srgbClr val="FFFFFF"/>
                  </a:solidFill>
                </a:uFill>
              </a:rPr>
              <a:t> and </a:t>
            </a:r>
            <a:r>
              <a:rPr lang="it-IT" spc="-1" dirty="0" err="1">
                <a:solidFill>
                  <a:srgbClr val="000000"/>
                </a:solidFill>
                <a:uFill>
                  <a:solidFill>
                    <a:srgbClr val="FFFFFF"/>
                  </a:solidFill>
                </a:uFill>
              </a:rPr>
              <a:t>maps</a:t>
            </a:r>
            <a:r>
              <a:rPr lang="it-IT" spc="-1" dirty="0">
                <a:solidFill>
                  <a:srgbClr val="000000"/>
                </a:solidFill>
                <a:uFill>
                  <a:solidFill>
                    <a:srgbClr val="FFFFFF"/>
                  </a:solidFill>
                </a:uFill>
              </a:rPr>
              <a:t> are a </a:t>
            </a:r>
            <a:r>
              <a:rPr lang="it-IT" spc="-1" dirty="0" err="1">
                <a:solidFill>
                  <a:srgbClr val="000000"/>
                </a:solidFill>
                <a:uFill>
                  <a:solidFill>
                    <a:srgbClr val="FFFFFF"/>
                  </a:solidFill>
                </a:uFill>
              </a:rPr>
              <a:t>very</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important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statistical</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product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As</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they</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require</a:t>
            </a:r>
            <a:r>
              <a:rPr lang="it-IT" spc="-1" dirty="0">
                <a:solidFill>
                  <a:srgbClr val="000000"/>
                </a:solidFill>
                <a:uFill>
                  <a:solidFill>
                    <a:srgbClr val="FFFFFF"/>
                  </a:solidFill>
                </a:uFill>
              </a:rPr>
              <a:t> a big </a:t>
            </a:r>
            <a:r>
              <a:rPr lang="it-IT" spc="-1" dirty="0" err="1">
                <a:solidFill>
                  <a:srgbClr val="000000"/>
                </a:solidFill>
                <a:uFill>
                  <a:solidFill>
                    <a:srgbClr val="FFFFFF"/>
                  </a:solidFill>
                </a:uFill>
              </a:rPr>
              <a:t>effort</a:t>
            </a:r>
            <a:r>
              <a:rPr lang="it-IT" spc="-1" dirty="0">
                <a:solidFill>
                  <a:srgbClr val="000000"/>
                </a:solidFill>
                <a:uFill>
                  <a:solidFill>
                    <a:srgbClr val="FFFFFF"/>
                  </a:solidFill>
                </a:uFill>
              </a:rPr>
              <a:t> to be </a:t>
            </a:r>
            <a:r>
              <a:rPr lang="it-IT" spc="-1" dirty="0" err="1">
                <a:solidFill>
                  <a:srgbClr val="000000"/>
                </a:solidFill>
                <a:uFill>
                  <a:solidFill>
                    <a:srgbClr val="FFFFFF"/>
                  </a:solidFill>
                </a:uFill>
              </a:rPr>
              <a:t>created</a:t>
            </a:r>
            <a:r>
              <a:rPr lang="it-IT" spc="-1" dirty="0">
                <a:solidFill>
                  <a:srgbClr val="000000"/>
                </a:solidFill>
                <a:uFill>
                  <a:solidFill>
                    <a:srgbClr val="FFFFFF"/>
                  </a:solidFill>
                </a:uFill>
              </a:rPr>
              <a:t>, the idea </a:t>
            </a:r>
            <a:r>
              <a:rPr lang="it-IT" spc="-1" dirty="0" err="1">
                <a:solidFill>
                  <a:srgbClr val="000000"/>
                </a:solidFill>
                <a:uFill>
                  <a:solidFill>
                    <a:srgbClr val="FFFFFF"/>
                  </a:solidFill>
                </a:uFill>
              </a:rPr>
              <a:t>is</a:t>
            </a:r>
            <a:r>
              <a:rPr lang="it-IT" spc="-1" dirty="0">
                <a:solidFill>
                  <a:srgbClr val="000000"/>
                </a:solidFill>
                <a:uFill>
                  <a:solidFill>
                    <a:srgbClr val="FFFFFF"/>
                  </a:solidFill>
                </a:uFill>
              </a:rPr>
              <a:t> to </a:t>
            </a:r>
            <a:r>
              <a:rPr lang="it-IT" spc="-1" dirty="0" err="1">
                <a:solidFill>
                  <a:srgbClr val="000000"/>
                </a:solidFill>
                <a:uFill>
                  <a:solidFill>
                    <a:srgbClr val="FFFFFF"/>
                  </a:solidFill>
                </a:uFill>
              </a:rPr>
              <a:t>build</a:t>
            </a:r>
            <a:r>
              <a:rPr lang="it-IT" spc="-1" dirty="0">
                <a:solidFill>
                  <a:srgbClr val="000000"/>
                </a:solidFill>
                <a:uFill>
                  <a:solidFill>
                    <a:srgbClr val="FFFFFF"/>
                  </a:solidFill>
                </a:uFill>
              </a:rPr>
              <a:t> an </a:t>
            </a: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system</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that</a:t>
            </a:r>
            <a:r>
              <a:rPr lang="it-IT" spc="-1" dirty="0">
                <a:solidFill>
                  <a:srgbClr val="000000"/>
                </a:solidFill>
                <a:uFill>
                  <a:solidFill>
                    <a:srgbClr val="FFFFFF"/>
                  </a:solidFill>
                </a:uFill>
              </a:rPr>
              <a:t> </a:t>
            </a:r>
            <a:r>
              <a:rPr lang="it-IT" spc="-1" dirty="0" err="1">
                <a:solidFill>
                  <a:srgbClr val="000000"/>
                </a:solidFill>
                <a:uFill>
                  <a:solidFill>
                    <a:srgbClr val="FFFFFF"/>
                  </a:solidFill>
                </a:uFill>
              </a:rPr>
              <a:t>processes</a:t>
            </a:r>
            <a:r>
              <a:rPr lang="it-IT" spc="-1" dirty="0">
                <a:solidFill>
                  <a:srgbClr val="000000"/>
                </a:solidFill>
                <a:uFill>
                  <a:solidFill>
                    <a:srgbClr val="FFFFFF"/>
                  </a:solidFill>
                </a:uFill>
              </a:rPr>
              <a:t> satellite images in </a:t>
            </a:r>
            <a:r>
              <a:rPr lang="it-IT" spc="-1" dirty="0" err="1">
                <a:solidFill>
                  <a:srgbClr val="000000"/>
                </a:solidFill>
                <a:uFill>
                  <a:solidFill>
                    <a:srgbClr val="FFFFFF"/>
                  </a:solidFill>
                </a:uFill>
              </a:rPr>
              <a:t>order</a:t>
            </a:r>
            <a:r>
              <a:rPr lang="it-IT" spc="-1" dirty="0">
                <a:solidFill>
                  <a:srgbClr val="000000"/>
                </a:solidFill>
                <a:uFill>
                  <a:solidFill>
                    <a:srgbClr val="FFFFFF"/>
                  </a:solidFill>
                </a:uFill>
              </a:rPr>
              <a:t> to generate:</a:t>
            </a:r>
          </a:p>
          <a:p>
            <a:pPr marL="285750" indent="-285750">
              <a:lnSpc>
                <a:spcPct val="120000"/>
              </a:lnSpc>
              <a:buFont typeface="Arial" panose="020B0604020202020204" pitchFamily="34" charset="0"/>
              <a:buChar char="•"/>
            </a:pP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Land Cover </a:t>
            </a:r>
            <a:r>
              <a:rPr lang="it-IT" spc="-1" dirty="0" err="1">
                <a:solidFill>
                  <a:srgbClr val="000000"/>
                </a:solidFill>
                <a:uFill>
                  <a:solidFill>
                    <a:srgbClr val="FFFFFF"/>
                  </a:solidFill>
                </a:uFill>
              </a:rPr>
              <a:t>Estimates</a:t>
            </a:r>
            <a:endParaRPr lang="it-IT" spc="-1" dirty="0">
              <a:solidFill>
                <a:srgbClr val="000000"/>
              </a:solidFill>
              <a:uFill>
                <a:solidFill>
                  <a:srgbClr val="FFFFFF"/>
                </a:solidFill>
              </a:uFill>
            </a:endParaRPr>
          </a:p>
          <a:p>
            <a:pPr marL="285750" indent="-285750">
              <a:lnSpc>
                <a:spcPct val="120000"/>
              </a:lnSpc>
              <a:buFont typeface="Arial" panose="020B0604020202020204" pitchFamily="34" charset="0"/>
              <a:buChar char="•"/>
            </a:pPr>
            <a:r>
              <a:rPr lang="it-IT" spc="-1" dirty="0" err="1">
                <a:solidFill>
                  <a:srgbClr val="000000"/>
                </a:solidFill>
                <a:uFill>
                  <a:solidFill>
                    <a:srgbClr val="FFFFFF"/>
                  </a:solidFill>
                </a:uFill>
              </a:rPr>
              <a:t>Automatic</a:t>
            </a:r>
            <a:r>
              <a:rPr lang="it-IT" spc="-1" dirty="0">
                <a:solidFill>
                  <a:srgbClr val="000000"/>
                </a:solidFill>
                <a:uFill>
                  <a:solidFill>
                    <a:srgbClr val="FFFFFF"/>
                  </a:solidFill>
                </a:uFill>
              </a:rPr>
              <a:t> Land Cover </a:t>
            </a:r>
            <a:r>
              <a:rPr lang="it-IT" spc="-1" dirty="0" err="1">
                <a:solidFill>
                  <a:srgbClr val="000000"/>
                </a:solidFill>
                <a:uFill>
                  <a:solidFill>
                    <a:srgbClr val="FFFFFF"/>
                  </a:solidFill>
                </a:uFill>
              </a:rPr>
              <a:t>Maps</a:t>
            </a:r>
            <a:endParaRPr lang="it-IT" spc="-1" dirty="0">
              <a:solidFill>
                <a:srgbClr val="000000"/>
              </a:solidFill>
              <a:uFill>
                <a:solidFill>
                  <a:srgbClr val="FFFFFF"/>
                </a:solidFill>
              </a:uFill>
            </a:endParaRPr>
          </a:p>
        </p:txBody>
      </p:sp>
      <p:pic>
        <p:nvPicPr>
          <p:cNvPr id="11" name="Picture 1">
            <a:extLst>
              <a:ext uri="{FF2B5EF4-FFF2-40B4-BE49-F238E27FC236}">
                <a16:creationId xmlns:a16="http://schemas.microsoft.com/office/drawing/2014/main" id="{0628412A-623F-0648-8644-A4BCAFA88771}"/>
              </a:ext>
            </a:extLst>
          </p:cNvPr>
          <p:cNvPicPr>
            <a:picLocks noChangeAspect="1"/>
          </p:cNvPicPr>
          <p:nvPr/>
        </p:nvPicPr>
        <p:blipFill>
          <a:blip r:embed="rId3"/>
          <a:stretch>
            <a:fillRect/>
          </a:stretch>
        </p:blipFill>
        <p:spPr>
          <a:xfrm>
            <a:off x="3703899" y="2667082"/>
            <a:ext cx="7095281" cy="3991096"/>
          </a:xfrm>
          <a:prstGeom prst="rect">
            <a:avLst/>
          </a:prstGeom>
        </p:spPr>
      </p:pic>
    </p:spTree>
    <p:extLst>
      <p:ext uri="{BB962C8B-B14F-4D97-AF65-F5344CB8AC3E}">
        <p14:creationId xmlns:p14="http://schemas.microsoft.com/office/powerpoint/2010/main" val="15272836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3</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spc="-1" dirty="0" smtClean="0">
                <a:solidFill>
                  <a:schemeClr val="accent5">
                    <a:lumMod val="50000"/>
                  </a:schemeClr>
                </a:solidFill>
                <a:uFill>
                  <a:solidFill>
                    <a:srgbClr val="FFFFFF"/>
                  </a:solidFill>
                </a:uFill>
                <a:latin typeface="Calibri"/>
                <a:ea typeface="DejaVu Sans"/>
              </a:rPr>
              <a:t>AI for Land Cover</a:t>
            </a:r>
            <a:endParaRPr lang="it-IT" dirty="0"/>
          </a:p>
        </p:txBody>
      </p:sp>
      <p:grpSp>
        <p:nvGrpSpPr>
          <p:cNvPr id="6" name="Group 4">
            <a:extLst>
              <a:ext uri="{FF2B5EF4-FFF2-40B4-BE49-F238E27FC236}">
                <a16:creationId xmlns:a16="http://schemas.microsoft.com/office/drawing/2014/main" id="{40ADD69A-7C7D-D544-945F-A4E403678CBD}"/>
              </a:ext>
            </a:extLst>
          </p:cNvPr>
          <p:cNvGrpSpPr/>
          <p:nvPr/>
        </p:nvGrpSpPr>
        <p:grpSpPr>
          <a:xfrm>
            <a:off x="362106" y="1199479"/>
            <a:ext cx="1839550" cy="1278209"/>
            <a:chOff x="421162" y="840664"/>
            <a:chExt cx="1839550" cy="1278209"/>
          </a:xfrm>
        </p:grpSpPr>
        <p:pic>
          <p:nvPicPr>
            <p:cNvPr id="7" name="Picture 8" descr="https://www.groundai.com/media/arxiv_projects/75194/x3.png.750x0_q75_crop.png">
              <a:extLst>
                <a:ext uri="{FF2B5EF4-FFF2-40B4-BE49-F238E27FC236}">
                  <a16:creationId xmlns:a16="http://schemas.microsoft.com/office/drawing/2014/main" id="{17C47EDF-5AD3-0D49-9FB1-5F8ECB2EEB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0937" y="1047356"/>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30">
              <a:extLst>
                <a:ext uri="{FF2B5EF4-FFF2-40B4-BE49-F238E27FC236}">
                  <a16:creationId xmlns:a16="http://schemas.microsoft.com/office/drawing/2014/main" id="{CBE029BC-579C-064B-9C5F-96D6DDAF68F9}"/>
                </a:ext>
              </a:extLst>
            </p:cNvPr>
            <p:cNvSpPr txBox="1"/>
            <p:nvPr/>
          </p:nvSpPr>
          <p:spPr>
            <a:xfrm>
              <a:off x="421162" y="840664"/>
              <a:ext cx="1839550" cy="214453"/>
            </a:xfrm>
            <a:prstGeom prst="rect">
              <a:avLst/>
            </a:prstGeom>
            <a:noFill/>
          </p:spPr>
          <p:txBody>
            <a:bodyPr wrap="square" rtlCol="0">
              <a:spAutoFit/>
            </a:bodyPr>
            <a:lstStyle/>
            <a:p>
              <a:pPr algn="ctr" defTabSz="457200"/>
              <a:r>
                <a:rPr lang="it-IT" sz="933" b="1" dirty="0">
                  <a:solidFill>
                    <a:prstClr val="black"/>
                  </a:solidFill>
                  <a:latin typeface="Century Schoolbook"/>
                </a:rPr>
                <a:t>ANNUAL CROP</a:t>
              </a:r>
            </a:p>
          </p:txBody>
        </p:sp>
      </p:grpSp>
      <p:grpSp>
        <p:nvGrpSpPr>
          <p:cNvPr id="10" name="Gruppo 2052">
            <a:extLst>
              <a:ext uri="{FF2B5EF4-FFF2-40B4-BE49-F238E27FC236}">
                <a16:creationId xmlns:a16="http://schemas.microsoft.com/office/drawing/2014/main" id="{C5C768BC-0DF4-7349-9374-D6F8FCBD264A}"/>
              </a:ext>
            </a:extLst>
          </p:cNvPr>
          <p:cNvGrpSpPr/>
          <p:nvPr/>
        </p:nvGrpSpPr>
        <p:grpSpPr>
          <a:xfrm>
            <a:off x="3447819" y="1189454"/>
            <a:ext cx="1839550" cy="1273942"/>
            <a:chOff x="10182960" y="-5030"/>
            <a:chExt cx="1839550" cy="1273942"/>
          </a:xfrm>
        </p:grpSpPr>
        <p:pic>
          <p:nvPicPr>
            <p:cNvPr id="12" name="Picture 22" descr="https://www.groundai.com/media/arxiv_projects/75194/x10.png.750x0_q75_crop.png">
              <a:extLst>
                <a:ext uri="{FF2B5EF4-FFF2-40B4-BE49-F238E27FC236}">
                  <a16:creationId xmlns:a16="http://schemas.microsoft.com/office/drawing/2014/main" id="{9978F8F3-DD32-DC4E-969A-6EAFBDC6F9A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562735" y="197395"/>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13" name="CasellaDiTesto 31">
              <a:extLst>
                <a:ext uri="{FF2B5EF4-FFF2-40B4-BE49-F238E27FC236}">
                  <a16:creationId xmlns:a16="http://schemas.microsoft.com/office/drawing/2014/main" id="{9FC43608-1AF8-6C43-AD91-CE5BF96B9C16}"/>
                </a:ext>
              </a:extLst>
            </p:cNvPr>
            <p:cNvSpPr txBox="1"/>
            <p:nvPr/>
          </p:nvSpPr>
          <p:spPr>
            <a:xfrm>
              <a:off x="10182960" y="-5030"/>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FOREST</a:t>
              </a:r>
            </a:p>
          </p:txBody>
        </p:sp>
      </p:grpSp>
      <p:grpSp>
        <p:nvGrpSpPr>
          <p:cNvPr id="14" name="Gruppo 2051">
            <a:extLst>
              <a:ext uri="{FF2B5EF4-FFF2-40B4-BE49-F238E27FC236}">
                <a16:creationId xmlns:a16="http://schemas.microsoft.com/office/drawing/2014/main" id="{E1F7C105-2775-5245-A87D-B6D32DD695BB}"/>
              </a:ext>
            </a:extLst>
          </p:cNvPr>
          <p:cNvGrpSpPr/>
          <p:nvPr/>
        </p:nvGrpSpPr>
        <p:grpSpPr>
          <a:xfrm>
            <a:off x="3441892" y="2544608"/>
            <a:ext cx="1839550" cy="1277974"/>
            <a:chOff x="10185737" y="1370017"/>
            <a:chExt cx="1839550" cy="1277974"/>
          </a:xfrm>
        </p:grpSpPr>
        <p:pic>
          <p:nvPicPr>
            <p:cNvPr id="15" name="Picture 18" descr="https://www.groundai.com/media/arxiv_projects/75194/x8.png.750x0_q75_crop.png">
              <a:extLst>
                <a:ext uri="{FF2B5EF4-FFF2-40B4-BE49-F238E27FC236}">
                  <a16:creationId xmlns:a16="http://schemas.microsoft.com/office/drawing/2014/main" id="{B27593E1-B006-C345-83F7-053678E9289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565512" y="1576474"/>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16" name="CasellaDiTesto 34">
              <a:extLst>
                <a:ext uri="{FF2B5EF4-FFF2-40B4-BE49-F238E27FC236}">
                  <a16:creationId xmlns:a16="http://schemas.microsoft.com/office/drawing/2014/main" id="{4CB5E5BE-D7EE-4643-8562-7C6572B99FA1}"/>
                </a:ext>
              </a:extLst>
            </p:cNvPr>
            <p:cNvSpPr txBox="1"/>
            <p:nvPr/>
          </p:nvSpPr>
          <p:spPr>
            <a:xfrm>
              <a:off x="10185737" y="1370017"/>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HIGHWAY</a:t>
              </a:r>
            </a:p>
          </p:txBody>
        </p:sp>
      </p:grpSp>
      <p:grpSp>
        <p:nvGrpSpPr>
          <p:cNvPr id="17" name="Gruppo 2048">
            <a:extLst>
              <a:ext uri="{FF2B5EF4-FFF2-40B4-BE49-F238E27FC236}">
                <a16:creationId xmlns:a16="http://schemas.microsoft.com/office/drawing/2014/main" id="{41D21A64-84F3-8846-BABF-4BBF921CB619}"/>
              </a:ext>
            </a:extLst>
          </p:cNvPr>
          <p:cNvGrpSpPr/>
          <p:nvPr/>
        </p:nvGrpSpPr>
        <p:grpSpPr>
          <a:xfrm>
            <a:off x="1971783" y="2548855"/>
            <a:ext cx="1839550" cy="1269480"/>
            <a:chOff x="8343410" y="2745064"/>
            <a:chExt cx="1839550" cy="1269480"/>
          </a:xfrm>
        </p:grpSpPr>
        <p:pic>
          <p:nvPicPr>
            <p:cNvPr id="18" name="Picture 4" descr="https://www.groundai.com/media/arxiv_projects/75194/x1.png.750x0_q75_crop.png">
              <a:extLst>
                <a:ext uri="{FF2B5EF4-FFF2-40B4-BE49-F238E27FC236}">
                  <a16:creationId xmlns:a16="http://schemas.microsoft.com/office/drawing/2014/main" id="{A2A42703-D610-6244-A773-2F2BFAB2B34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723185" y="2943026"/>
              <a:ext cx="1080000" cy="1071518"/>
            </a:xfrm>
            <a:prstGeom prst="rect">
              <a:avLst/>
            </a:prstGeom>
            <a:noFill/>
            <a:extLst>
              <a:ext uri="{909E8E84-426E-40DD-AFC4-6F175D3DCCD1}">
                <a14:hiddenFill xmlns:a14="http://schemas.microsoft.com/office/drawing/2010/main">
                  <a:solidFill>
                    <a:srgbClr val="FFFFFF"/>
                  </a:solidFill>
                </a14:hiddenFill>
              </a:ext>
            </a:extLst>
          </p:spPr>
        </p:pic>
        <p:sp>
          <p:nvSpPr>
            <p:cNvPr id="19" name="CasellaDiTesto 37">
              <a:extLst>
                <a:ext uri="{FF2B5EF4-FFF2-40B4-BE49-F238E27FC236}">
                  <a16:creationId xmlns:a16="http://schemas.microsoft.com/office/drawing/2014/main" id="{6563E21B-FFBC-1546-A754-737FB3F65BD7}"/>
                </a:ext>
              </a:extLst>
            </p:cNvPr>
            <p:cNvSpPr txBox="1"/>
            <p:nvPr/>
          </p:nvSpPr>
          <p:spPr>
            <a:xfrm>
              <a:off x="8343410" y="2745064"/>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INDUSTRIAL</a:t>
              </a:r>
            </a:p>
          </p:txBody>
        </p:sp>
      </p:grpSp>
      <p:grpSp>
        <p:nvGrpSpPr>
          <p:cNvPr id="20" name="Gruppo 14">
            <a:extLst>
              <a:ext uri="{FF2B5EF4-FFF2-40B4-BE49-F238E27FC236}">
                <a16:creationId xmlns:a16="http://schemas.microsoft.com/office/drawing/2014/main" id="{E6218DFD-5FF8-2A40-AB03-A71AE58C0152}"/>
              </a:ext>
            </a:extLst>
          </p:cNvPr>
          <p:cNvGrpSpPr/>
          <p:nvPr/>
        </p:nvGrpSpPr>
        <p:grpSpPr>
          <a:xfrm>
            <a:off x="347818" y="2542209"/>
            <a:ext cx="1839550" cy="1282773"/>
            <a:chOff x="10196012" y="4183611"/>
            <a:chExt cx="1839550" cy="1282773"/>
          </a:xfrm>
        </p:grpSpPr>
        <p:pic>
          <p:nvPicPr>
            <p:cNvPr id="21" name="Picture 6" descr="https://www.groundai.com/media/arxiv_projects/75194/x2.png.750x0_q75_crop.png">
              <a:extLst>
                <a:ext uri="{FF2B5EF4-FFF2-40B4-BE49-F238E27FC236}">
                  <a16:creationId xmlns:a16="http://schemas.microsoft.com/office/drawing/2014/main" id="{4A8D8063-B79B-8346-9A3D-BD7B06B7B21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575787" y="4394867"/>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22" name="CasellaDiTesto 41">
              <a:extLst>
                <a:ext uri="{FF2B5EF4-FFF2-40B4-BE49-F238E27FC236}">
                  <a16:creationId xmlns:a16="http://schemas.microsoft.com/office/drawing/2014/main" id="{6A25DE99-8503-E74D-A8BA-FA0E37A35349}"/>
                </a:ext>
              </a:extLst>
            </p:cNvPr>
            <p:cNvSpPr txBox="1"/>
            <p:nvPr/>
          </p:nvSpPr>
          <p:spPr>
            <a:xfrm>
              <a:off x="10196012" y="4183611"/>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RESIDENTIAL</a:t>
              </a:r>
            </a:p>
          </p:txBody>
        </p:sp>
      </p:grpSp>
      <p:grpSp>
        <p:nvGrpSpPr>
          <p:cNvPr id="23" name="Gruppo 2047">
            <a:extLst>
              <a:ext uri="{FF2B5EF4-FFF2-40B4-BE49-F238E27FC236}">
                <a16:creationId xmlns:a16="http://schemas.microsoft.com/office/drawing/2014/main" id="{226C97FA-7F7B-1541-8969-8E445194179B}"/>
              </a:ext>
            </a:extLst>
          </p:cNvPr>
          <p:cNvGrpSpPr/>
          <p:nvPr/>
        </p:nvGrpSpPr>
        <p:grpSpPr>
          <a:xfrm>
            <a:off x="1960460" y="1195808"/>
            <a:ext cx="1839550" cy="1261240"/>
            <a:chOff x="8337178" y="5545960"/>
            <a:chExt cx="1839550" cy="1261240"/>
          </a:xfrm>
        </p:grpSpPr>
        <p:pic>
          <p:nvPicPr>
            <p:cNvPr id="24" name="Picture 12" descr="https://www.groundai.com/media/arxiv_projects/75194/x5.png.750x0_q75_crop.png">
              <a:extLst>
                <a:ext uri="{FF2B5EF4-FFF2-40B4-BE49-F238E27FC236}">
                  <a16:creationId xmlns:a16="http://schemas.microsoft.com/office/drawing/2014/main" id="{D6CD8874-5F96-FF4C-BAC0-F0A9969CC67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716953" y="5735683"/>
              <a:ext cx="1080000" cy="1071517"/>
            </a:xfrm>
            <a:prstGeom prst="rect">
              <a:avLst/>
            </a:prstGeom>
            <a:noFill/>
            <a:extLst>
              <a:ext uri="{909E8E84-426E-40DD-AFC4-6F175D3DCCD1}">
                <a14:hiddenFill xmlns:a14="http://schemas.microsoft.com/office/drawing/2010/main">
                  <a:solidFill>
                    <a:srgbClr val="FFFFFF"/>
                  </a:solidFill>
                </a14:hiddenFill>
              </a:ext>
            </a:extLst>
          </p:spPr>
        </p:pic>
        <p:sp>
          <p:nvSpPr>
            <p:cNvPr id="25" name="CasellaDiTesto 44">
              <a:extLst>
                <a:ext uri="{FF2B5EF4-FFF2-40B4-BE49-F238E27FC236}">
                  <a16:creationId xmlns:a16="http://schemas.microsoft.com/office/drawing/2014/main" id="{22DAE970-D90D-7E48-9FC4-0CC5076AB504}"/>
                </a:ext>
              </a:extLst>
            </p:cNvPr>
            <p:cNvSpPr txBox="1"/>
            <p:nvPr/>
          </p:nvSpPr>
          <p:spPr>
            <a:xfrm>
              <a:off x="8337178" y="5545960"/>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RIVER</a:t>
              </a:r>
            </a:p>
          </p:txBody>
        </p:sp>
      </p:grpSp>
      <p:sp>
        <p:nvSpPr>
          <p:cNvPr id="26" name="CasellaDiTesto 34">
            <a:extLst>
              <a:ext uri="{FF2B5EF4-FFF2-40B4-BE49-F238E27FC236}">
                <a16:creationId xmlns:a16="http://schemas.microsoft.com/office/drawing/2014/main" id="{4CB5E5BE-D7EE-4643-8562-7C6572B99FA1}"/>
              </a:ext>
            </a:extLst>
          </p:cNvPr>
          <p:cNvSpPr txBox="1"/>
          <p:nvPr/>
        </p:nvSpPr>
        <p:spPr>
          <a:xfrm>
            <a:off x="1316730" y="5270106"/>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HERBACEOUS VEGETATYION</a:t>
            </a:r>
          </a:p>
        </p:txBody>
      </p:sp>
      <p:sp>
        <p:nvSpPr>
          <p:cNvPr id="27" name="CasellaDiTesto 37">
            <a:extLst>
              <a:ext uri="{FF2B5EF4-FFF2-40B4-BE49-F238E27FC236}">
                <a16:creationId xmlns:a16="http://schemas.microsoft.com/office/drawing/2014/main" id="{6563E21B-FFBC-1546-A754-737FB3F65BD7}"/>
              </a:ext>
            </a:extLst>
          </p:cNvPr>
          <p:cNvSpPr txBox="1"/>
          <p:nvPr/>
        </p:nvSpPr>
        <p:spPr>
          <a:xfrm>
            <a:off x="347146" y="3874444"/>
            <a:ext cx="1839550" cy="235898"/>
          </a:xfrm>
          <a:prstGeom prst="rect">
            <a:avLst/>
          </a:prstGeom>
          <a:noFill/>
        </p:spPr>
        <p:txBody>
          <a:bodyPr wrap="square" rtlCol="0">
            <a:spAutoFit/>
          </a:bodyPr>
          <a:lstStyle/>
          <a:p>
            <a:pPr algn="ctr" defTabSz="457200"/>
            <a:r>
              <a:rPr lang="it-IT" sz="933" b="1" dirty="0">
                <a:solidFill>
                  <a:prstClr val="black"/>
                </a:solidFill>
                <a:latin typeface="Century Schoolbook"/>
              </a:rPr>
              <a:t>PASTURE</a:t>
            </a:r>
          </a:p>
        </p:txBody>
      </p:sp>
      <p:sp>
        <p:nvSpPr>
          <p:cNvPr id="28" name="CasellaDiTesto 34">
            <a:extLst>
              <a:ext uri="{FF2B5EF4-FFF2-40B4-BE49-F238E27FC236}">
                <a16:creationId xmlns:a16="http://schemas.microsoft.com/office/drawing/2014/main" id="{4CB5E5BE-D7EE-4643-8562-7C6572B99FA1}"/>
              </a:ext>
            </a:extLst>
          </p:cNvPr>
          <p:cNvSpPr txBox="1"/>
          <p:nvPr/>
        </p:nvSpPr>
        <p:spPr>
          <a:xfrm>
            <a:off x="1331106" y="3887012"/>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PERMANENT CROP</a:t>
            </a:r>
          </a:p>
        </p:txBody>
      </p:sp>
      <p:sp>
        <p:nvSpPr>
          <p:cNvPr id="29" name="CasellaDiTesto 34">
            <a:extLst>
              <a:ext uri="{FF2B5EF4-FFF2-40B4-BE49-F238E27FC236}">
                <a16:creationId xmlns:a16="http://schemas.microsoft.com/office/drawing/2014/main" id="{4CB5E5BE-D7EE-4643-8562-7C6572B99FA1}"/>
              </a:ext>
            </a:extLst>
          </p:cNvPr>
          <p:cNvSpPr txBox="1"/>
          <p:nvPr/>
        </p:nvSpPr>
        <p:spPr>
          <a:xfrm>
            <a:off x="2915484" y="3884135"/>
            <a:ext cx="2954485" cy="235898"/>
          </a:xfrm>
          <a:prstGeom prst="rect">
            <a:avLst/>
          </a:prstGeom>
          <a:noFill/>
        </p:spPr>
        <p:txBody>
          <a:bodyPr wrap="square" rtlCol="0">
            <a:spAutoFit/>
          </a:bodyPr>
          <a:lstStyle/>
          <a:p>
            <a:pPr algn="ctr" defTabSz="457200"/>
            <a:r>
              <a:rPr lang="it-IT" sz="933" b="1" dirty="0">
                <a:solidFill>
                  <a:prstClr val="black"/>
                </a:solidFill>
                <a:latin typeface="Century Schoolbook"/>
              </a:rPr>
              <a:t>SEA LAKE</a:t>
            </a:r>
          </a:p>
        </p:txBody>
      </p:sp>
      <p:grpSp>
        <p:nvGrpSpPr>
          <p:cNvPr id="30" name="Gruppo 29"/>
          <p:cNvGrpSpPr/>
          <p:nvPr/>
        </p:nvGrpSpPr>
        <p:grpSpPr>
          <a:xfrm>
            <a:off x="2297478" y="5488750"/>
            <a:ext cx="1115835" cy="1147197"/>
            <a:chOff x="6511798" y="4504427"/>
            <a:chExt cx="1259457" cy="1250172"/>
          </a:xfrm>
        </p:grpSpPr>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1798" y="5144999"/>
              <a:ext cx="609600" cy="609600"/>
            </a:xfrm>
            <a:prstGeom prst="rect">
              <a:avLst/>
            </a:prstGeom>
          </p:spPr>
        </p:pic>
        <p:pic>
          <p:nvPicPr>
            <p:cNvPr id="32" name="Immagin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61655" y="5132758"/>
              <a:ext cx="609600" cy="609600"/>
            </a:xfrm>
            <a:prstGeom prst="rect">
              <a:avLst/>
            </a:prstGeom>
          </p:spPr>
        </p:pic>
        <p:pic>
          <p:nvPicPr>
            <p:cNvPr id="33" name="Immagin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54177" y="4504427"/>
              <a:ext cx="609600" cy="609600"/>
            </a:xfrm>
            <a:prstGeom prst="rect">
              <a:avLst/>
            </a:prstGeom>
          </p:spPr>
        </p:pic>
        <p:pic>
          <p:nvPicPr>
            <p:cNvPr id="34" name="Immagin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15818" y="4504427"/>
              <a:ext cx="609600" cy="609600"/>
            </a:xfrm>
            <a:prstGeom prst="rect">
              <a:avLst/>
            </a:prstGeom>
          </p:spPr>
        </p:pic>
      </p:grpSp>
      <p:grpSp>
        <p:nvGrpSpPr>
          <p:cNvPr id="35" name="Gruppo 34"/>
          <p:cNvGrpSpPr/>
          <p:nvPr/>
        </p:nvGrpSpPr>
        <p:grpSpPr>
          <a:xfrm>
            <a:off x="727595" y="4053492"/>
            <a:ext cx="1080001" cy="1143575"/>
            <a:chOff x="7240437" y="3106946"/>
            <a:chExt cx="1265210" cy="1276711"/>
          </a:xfrm>
        </p:grpSpPr>
        <p:pic>
          <p:nvPicPr>
            <p:cNvPr id="36" name="Immagine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0437" y="3106946"/>
              <a:ext cx="642768" cy="626852"/>
            </a:xfrm>
            <a:prstGeom prst="rect">
              <a:avLst/>
            </a:prstGeom>
          </p:spPr>
        </p:pic>
        <p:pic>
          <p:nvPicPr>
            <p:cNvPr id="37" name="Immagin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95379" y="3106946"/>
              <a:ext cx="610268" cy="626854"/>
            </a:xfrm>
            <a:prstGeom prst="rect">
              <a:avLst/>
            </a:prstGeom>
          </p:spPr>
        </p:pic>
        <p:pic>
          <p:nvPicPr>
            <p:cNvPr id="38" name="Immagine 3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83205" y="3761218"/>
              <a:ext cx="622439" cy="622439"/>
            </a:xfrm>
            <a:prstGeom prst="rect">
              <a:avLst/>
            </a:prstGeom>
          </p:spPr>
        </p:pic>
        <p:pic>
          <p:nvPicPr>
            <p:cNvPr id="39" name="Immagin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40439" y="3762558"/>
              <a:ext cx="609600" cy="609600"/>
            </a:xfrm>
            <a:prstGeom prst="rect">
              <a:avLst/>
            </a:prstGeom>
          </p:spPr>
        </p:pic>
      </p:grpSp>
      <p:grpSp>
        <p:nvGrpSpPr>
          <p:cNvPr id="40" name="Gruppo 39"/>
          <p:cNvGrpSpPr/>
          <p:nvPr/>
        </p:nvGrpSpPr>
        <p:grpSpPr>
          <a:xfrm>
            <a:off x="2297478" y="4091540"/>
            <a:ext cx="1134080" cy="1095227"/>
            <a:chOff x="7147327" y="3097247"/>
            <a:chExt cx="1293030" cy="1292159"/>
          </a:xfrm>
        </p:grpSpPr>
        <p:pic>
          <p:nvPicPr>
            <p:cNvPr id="41" name="Immagine 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47327" y="3111634"/>
              <a:ext cx="609600" cy="609600"/>
            </a:xfrm>
            <a:prstGeom prst="rect">
              <a:avLst/>
            </a:prstGeom>
          </p:spPr>
        </p:pic>
        <p:pic>
          <p:nvPicPr>
            <p:cNvPr id="42" name="Immagine 4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22328" y="3097247"/>
              <a:ext cx="609600" cy="609600"/>
            </a:xfrm>
            <a:prstGeom prst="rect">
              <a:avLst/>
            </a:prstGeom>
          </p:spPr>
        </p:pic>
        <p:pic>
          <p:nvPicPr>
            <p:cNvPr id="43" name="Immagine 4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30757" y="3776045"/>
              <a:ext cx="609600" cy="609600"/>
            </a:xfrm>
            <a:prstGeom prst="rect">
              <a:avLst/>
            </a:prstGeom>
          </p:spPr>
        </p:pic>
        <p:pic>
          <p:nvPicPr>
            <p:cNvPr id="44" name="Immagine 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54171" y="3779806"/>
              <a:ext cx="609600" cy="609600"/>
            </a:xfrm>
            <a:prstGeom prst="rect">
              <a:avLst/>
            </a:prstGeom>
          </p:spPr>
        </p:pic>
      </p:grpSp>
      <p:grpSp>
        <p:nvGrpSpPr>
          <p:cNvPr id="45" name="Gruppo 44"/>
          <p:cNvGrpSpPr/>
          <p:nvPr/>
        </p:nvGrpSpPr>
        <p:grpSpPr>
          <a:xfrm>
            <a:off x="3801589" y="4062474"/>
            <a:ext cx="1100078" cy="1121106"/>
            <a:chOff x="6842527" y="3033669"/>
            <a:chExt cx="1249048" cy="1252224"/>
          </a:xfrm>
        </p:grpSpPr>
        <p:pic>
          <p:nvPicPr>
            <p:cNvPr id="46" name="Immagine 4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42527" y="3033669"/>
              <a:ext cx="609600" cy="609600"/>
            </a:xfrm>
            <a:prstGeom prst="rect">
              <a:avLst/>
            </a:prstGeom>
          </p:spPr>
        </p:pic>
        <p:pic>
          <p:nvPicPr>
            <p:cNvPr id="47" name="Immagine 4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81974" y="3037935"/>
              <a:ext cx="609600" cy="609600"/>
            </a:xfrm>
            <a:prstGeom prst="rect">
              <a:avLst/>
            </a:prstGeom>
          </p:spPr>
        </p:pic>
        <p:pic>
          <p:nvPicPr>
            <p:cNvPr id="48" name="Immagine 4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481975" y="3676293"/>
              <a:ext cx="609600" cy="609600"/>
            </a:xfrm>
            <a:prstGeom prst="rect">
              <a:avLst/>
            </a:prstGeom>
          </p:spPr>
        </p:pic>
        <p:pic>
          <p:nvPicPr>
            <p:cNvPr id="49" name="Immagine 4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843621" y="3676289"/>
              <a:ext cx="609600" cy="609600"/>
            </a:xfrm>
            <a:prstGeom prst="rect">
              <a:avLst/>
            </a:prstGeom>
          </p:spPr>
        </p:pic>
      </p:grpSp>
      <p:sp>
        <p:nvSpPr>
          <p:cNvPr id="50" name="CasellaDiTesto 49"/>
          <p:cNvSpPr txBox="1"/>
          <p:nvPr/>
        </p:nvSpPr>
        <p:spPr>
          <a:xfrm>
            <a:off x="5847307" y="1525919"/>
            <a:ext cx="5711012" cy="4278094"/>
          </a:xfrm>
          <a:prstGeom prst="rect">
            <a:avLst/>
          </a:prstGeom>
          <a:noFill/>
        </p:spPr>
        <p:txBody>
          <a:bodyPr wrap="square" rtlCol="0">
            <a:spAutoFit/>
          </a:bodyPr>
          <a:lstStyle/>
          <a:p>
            <a:r>
              <a:rPr lang="it-IT" sz="2400" b="1" dirty="0" err="1">
                <a:solidFill>
                  <a:schemeClr val="accent5">
                    <a:lumMod val="50000"/>
                  </a:schemeClr>
                </a:solidFill>
              </a:rPr>
              <a:t>EuroSAT</a:t>
            </a:r>
            <a:r>
              <a:rPr lang="it-IT" sz="2400" b="1" dirty="0">
                <a:solidFill>
                  <a:schemeClr val="accent5">
                    <a:lumMod val="50000"/>
                  </a:schemeClr>
                </a:solidFill>
              </a:rPr>
              <a:t> </a:t>
            </a:r>
            <a:r>
              <a:rPr lang="it-IT" sz="2400" b="1" dirty="0" err="1">
                <a:solidFill>
                  <a:schemeClr val="accent5">
                    <a:lumMod val="50000"/>
                  </a:schemeClr>
                </a:solidFill>
              </a:rPr>
              <a:t>dataset</a:t>
            </a:r>
            <a:r>
              <a:rPr lang="it-IT" sz="2400" b="1" dirty="0">
                <a:solidFill>
                  <a:schemeClr val="accent5">
                    <a:lumMod val="50000"/>
                  </a:schemeClr>
                </a:solidFill>
              </a:rPr>
              <a:t> </a:t>
            </a:r>
            <a:r>
              <a:rPr lang="it-IT" sz="2400" dirty="0"/>
              <a:t>(</a:t>
            </a:r>
            <a:r>
              <a:rPr lang="it-IT" sz="2400" dirty="0">
                <a:solidFill>
                  <a:srgbClr val="0070C0"/>
                </a:solidFill>
              </a:rPr>
              <a:t>https://github.com/phelber/eurosat</a:t>
            </a:r>
            <a:r>
              <a:rPr lang="it-IT" sz="2400" dirty="0"/>
              <a:t>):</a:t>
            </a:r>
          </a:p>
          <a:p>
            <a:endParaRPr lang="it-IT" sz="2400" dirty="0"/>
          </a:p>
          <a:p>
            <a:pPr marL="342900" indent="-342900" algn="just">
              <a:buFont typeface="Arial" panose="020B0604020202020204" pitchFamily="34" charset="0"/>
              <a:buChar char="•"/>
            </a:pPr>
            <a:r>
              <a:rPr lang="it-IT" sz="2000" dirty="0" err="1"/>
              <a:t>Based</a:t>
            </a:r>
            <a:r>
              <a:rPr lang="it-IT" sz="2000" dirty="0"/>
              <a:t> on Sentinel-2 satellite images</a:t>
            </a:r>
          </a:p>
          <a:p>
            <a:pPr algn="just"/>
            <a:endParaRPr lang="it-IT" sz="2000" dirty="0"/>
          </a:p>
          <a:p>
            <a:pPr marL="342900" indent="-342900" algn="just">
              <a:buFont typeface="Arial" panose="020B0604020202020204" pitchFamily="34" charset="0"/>
              <a:buChar char="•"/>
            </a:pPr>
            <a:r>
              <a:rPr lang="it-IT" sz="2000" dirty="0"/>
              <a:t>27000 geo-</a:t>
            </a:r>
            <a:r>
              <a:rPr lang="it-IT" sz="2000" dirty="0" err="1"/>
              <a:t>referenced</a:t>
            </a:r>
            <a:r>
              <a:rPr lang="it-IT" sz="2000" dirty="0"/>
              <a:t> and </a:t>
            </a:r>
            <a:r>
              <a:rPr lang="it-IT" sz="2000" dirty="0" err="1"/>
              <a:t>labeled</a:t>
            </a:r>
            <a:r>
              <a:rPr lang="it-IT" sz="2000" dirty="0"/>
              <a:t> image </a:t>
            </a:r>
            <a:r>
              <a:rPr lang="it-IT" sz="2000" dirty="0" err="1"/>
              <a:t>patches</a:t>
            </a:r>
            <a:r>
              <a:rPr lang="it-IT" sz="2000" dirty="0"/>
              <a:t> (</a:t>
            </a:r>
            <a:r>
              <a:rPr lang="it-IT" sz="2000" dirty="0" err="1"/>
              <a:t>each</a:t>
            </a:r>
            <a:r>
              <a:rPr lang="it-IT" sz="2000" dirty="0"/>
              <a:t> </a:t>
            </a:r>
            <a:r>
              <a:rPr lang="it-IT" sz="2000" dirty="0" err="1"/>
              <a:t>one</a:t>
            </a:r>
            <a:r>
              <a:rPr lang="it-IT" sz="2000" dirty="0"/>
              <a:t> of 64x64 </a:t>
            </a:r>
            <a:r>
              <a:rPr lang="it-IT" sz="2000" dirty="0" err="1"/>
              <a:t>pixels</a:t>
            </a:r>
            <a:r>
              <a:rPr lang="it-IT" sz="2000" dirty="0"/>
              <a:t>)</a:t>
            </a:r>
          </a:p>
          <a:p>
            <a:pPr algn="just"/>
            <a:endParaRPr lang="it-IT" sz="2000" dirty="0"/>
          </a:p>
          <a:p>
            <a:pPr marL="342900" indent="-342900" algn="just">
              <a:buFont typeface="Arial" panose="020B0604020202020204" pitchFamily="34" charset="0"/>
              <a:buChar char="•"/>
            </a:pPr>
            <a:r>
              <a:rPr lang="it-IT" sz="2000" dirty="0"/>
              <a:t>10 </a:t>
            </a:r>
            <a:r>
              <a:rPr lang="it-IT" sz="2000" dirty="0" err="1"/>
              <a:t>different</a:t>
            </a:r>
            <a:r>
              <a:rPr lang="it-IT" sz="2000" dirty="0"/>
              <a:t> Land Use and Land Cover </a:t>
            </a:r>
            <a:r>
              <a:rPr lang="it-IT" sz="2000" dirty="0" err="1"/>
              <a:t>classes</a:t>
            </a:r>
            <a:r>
              <a:rPr lang="it-IT" sz="2000" dirty="0"/>
              <a:t>, with 2000-3000 images per </a:t>
            </a:r>
            <a:r>
              <a:rPr lang="it-IT" sz="2000" dirty="0" err="1"/>
              <a:t>class</a:t>
            </a:r>
          </a:p>
          <a:p>
            <a:pPr algn="just"/>
            <a:endParaRPr lang="it-IT" sz="2000" dirty="0"/>
          </a:p>
          <a:p>
            <a:pPr marL="342900" indent="-342900" algn="just">
              <a:buFont typeface="Arial" panose="020B0604020202020204" pitchFamily="34" charset="0"/>
              <a:buChar char="•"/>
            </a:pPr>
            <a:r>
              <a:rPr lang="it-IT" sz="2000" dirty="0"/>
              <a:t>RGB (8-bit) and Multi-</a:t>
            </a:r>
            <a:r>
              <a:rPr lang="it-IT" sz="2000" dirty="0" err="1"/>
              <a:t>Spectral</a:t>
            </a:r>
            <a:r>
              <a:rPr lang="it-IT" sz="2000" dirty="0"/>
              <a:t> (13 </a:t>
            </a:r>
            <a:r>
              <a:rPr lang="it-IT" sz="2000" dirty="0" err="1"/>
              <a:t>spectral</a:t>
            </a:r>
            <a:r>
              <a:rPr lang="it-IT" sz="2000" dirty="0"/>
              <a:t> </a:t>
            </a:r>
            <a:r>
              <a:rPr lang="it-IT" sz="2000" dirty="0" err="1"/>
              <a:t>bands</a:t>
            </a:r>
            <a:r>
              <a:rPr lang="it-IT" sz="2000" dirty="0"/>
              <a:t>, 16-bit) </a:t>
            </a:r>
            <a:r>
              <a:rPr lang="it-IT" sz="2000" dirty="0" err="1"/>
              <a:t>versions</a:t>
            </a:r>
            <a:r>
              <a:rPr lang="it-IT" sz="2000" dirty="0"/>
              <a:t> </a:t>
            </a:r>
            <a:r>
              <a:rPr lang="it-IT" sz="2000" dirty="0" err="1"/>
              <a:t>available</a:t>
            </a:r>
            <a:endParaRPr lang="it-IT" sz="2000" dirty="0"/>
          </a:p>
        </p:txBody>
      </p:sp>
      <p:sp>
        <p:nvSpPr>
          <p:cNvPr id="51" name="Rectangle 3">
            <a:extLst>
              <a:ext uri="{FF2B5EF4-FFF2-40B4-BE49-F238E27FC236}">
                <a16:creationId xmlns:a16="http://schemas.microsoft.com/office/drawing/2014/main" id="{38867086-8896-F846-AD12-839AC318C420}"/>
              </a:ext>
            </a:extLst>
          </p:cNvPr>
          <p:cNvSpPr/>
          <p:nvPr/>
        </p:nvSpPr>
        <p:spPr>
          <a:xfrm>
            <a:off x="5622216" y="1326416"/>
            <a:ext cx="6115987" cy="4578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084640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4</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spc="-1" dirty="0" smtClean="0">
                <a:solidFill>
                  <a:schemeClr val="accent5">
                    <a:lumMod val="50000"/>
                  </a:schemeClr>
                </a:solidFill>
                <a:uFill>
                  <a:solidFill>
                    <a:srgbClr val="FFFFFF"/>
                  </a:solidFill>
                </a:uFill>
                <a:latin typeface="Calibri"/>
                <a:ea typeface="DejaVu Sans"/>
              </a:rPr>
              <a:t>AI for Land Cover</a:t>
            </a:r>
            <a:endParaRPr lang="it-IT" dirty="0"/>
          </a:p>
        </p:txBody>
      </p:sp>
      <p:pic>
        <p:nvPicPr>
          <p:cNvPr id="76" name="Picture 16" descr="D:\PAPER_etc\Articoli\SJIAOS_postNTTS_2019\DeepLearning_Istat\Material\INCEPTION_V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731" y="1489100"/>
            <a:ext cx="5583810" cy="245761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G:\MEC\Linea di Attività\Deep Learning for Satellite Imagery\LecceCROP\ExportLecceCropTest41.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rot="16200000">
            <a:off x="4150389" y="4010730"/>
            <a:ext cx="2420303" cy="2877503"/>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 descr="G:\MEC\Linea di Attività\Deep Learning for Satellite Imagery\LecceCROP\Immagine1.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5" descr="G:\MEC\Linea di Attività\Deep Learning for Satellite Imagery\LecceCROP\Immagine2.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sp>
        <p:nvSpPr>
          <p:cNvPr id="80" name="Freccia curva 79"/>
          <p:cNvSpPr/>
          <p:nvPr/>
        </p:nvSpPr>
        <p:spPr>
          <a:xfrm>
            <a:off x="1876156" y="2417652"/>
            <a:ext cx="516110" cy="1029600"/>
          </a:xfrm>
          <a:prstGeom prst="bent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Freccia a destra 80"/>
          <p:cNvSpPr/>
          <p:nvPr/>
        </p:nvSpPr>
        <p:spPr>
          <a:xfrm>
            <a:off x="8486259" y="2418937"/>
            <a:ext cx="347762" cy="298974"/>
          </a:xfrm>
          <a:prstGeom prst="rightArrow">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2" name="Picture 3" descr="G:\MEC\Linea di Attività\Deep Learning for Satellite Imagery\LecceCROP\Immagine7.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15915" y="4233456"/>
            <a:ext cx="2889250" cy="243205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G:\MEC\Linea di Attività\Deep Learning for Satellite Imagery\LecceCROP\residential2.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3915018" y="4232681"/>
            <a:ext cx="2891044" cy="2433600"/>
          </a:xfrm>
          <a:prstGeom prst="rect">
            <a:avLst/>
          </a:prstGeom>
          <a:noFill/>
          <a:extLst>
            <a:ext uri="{909E8E84-426E-40DD-AFC4-6F175D3DCCD1}">
              <a14:hiddenFill xmlns:a14="http://schemas.microsoft.com/office/drawing/2010/main">
                <a:solidFill>
                  <a:srgbClr val="FFFFFF"/>
                </a:solidFill>
              </a14:hiddenFill>
            </a:ext>
          </a:extLst>
        </p:spPr>
      </p:pic>
      <p:sp>
        <p:nvSpPr>
          <p:cNvPr id="84" name="Freccia a destra con strisce 83"/>
          <p:cNvSpPr/>
          <p:nvPr/>
        </p:nvSpPr>
        <p:spPr>
          <a:xfrm>
            <a:off x="7031607" y="5403219"/>
            <a:ext cx="517073" cy="275352"/>
          </a:xfrm>
          <a:prstGeom prst="stripedRightArrow">
            <a:avLst>
              <a:gd name="adj1" fmla="val 50000"/>
              <a:gd name="adj2" fmla="val 64607"/>
            </a:avLst>
          </a:prstGeom>
          <a:solidFill>
            <a:schemeClr val="tx1"/>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CasellaDiTesto 84"/>
          <p:cNvSpPr txBox="1"/>
          <p:nvPr/>
        </p:nvSpPr>
        <p:spPr>
          <a:xfrm>
            <a:off x="1393479" y="5340840"/>
            <a:ext cx="2496505" cy="400110"/>
          </a:xfrm>
          <a:prstGeom prst="rect">
            <a:avLst/>
          </a:prstGeom>
          <a:noFill/>
        </p:spPr>
        <p:txBody>
          <a:bodyPr wrap="square" rtlCol="0">
            <a:spAutoFit/>
          </a:bodyPr>
          <a:lstStyle/>
          <a:p>
            <a:pPr algn="ctr"/>
            <a:r>
              <a:rPr lang="en-US" sz="2000" b="1" dirty="0">
                <a:cs typeface="Times New Roman" panose="02020603050405020304" pitchFamily="18" charset="0"/>
              </a:rPr>
              <a:t>Input Satellite Image</a:t>
            </a:r>
          </a:p>
        </p:txBody>
      </p:sp>
      <p:grpSp>
        <p:nvGrpSpPr>
          <p:cNvPr id="86" name="Group 18">
            <a:extLst>
              <a:ext uri="{FF2B5EF4-FFF2-40B4-BE49-F238E27FC236}">
                <a16:creationId xmlns:a16="http://schemas.microsoft.com/office/drawing/2014/main" id="{52046333-726B-44E4-8231-CA1FDB4F08D7}"/>
              </a:ext>
            </a:extLst>
          </p:cNvPr>
          <p:cNvGrpSpPr/>
          <p:nvPr/>
        </p:nvGrpSpPr>
        <p:grpSpPr>
          <a:xfrm>
            <a:off x="1393479" y="3567546"/>
            <a:ext cx="5412583" cy="3101645"/>
            <a:chOff x="1910658" y="2641707"/>
            <a:chExt cx="5412583" cy="3101645"/>
          </a:xfrm>
        </p:grpSpPr>
        <p:pic>
          <p:nvPicPr>
            <p:cNvPr id="87" name="Picture 5" descr="G:\MEC\Linea di Attività\Deep Learning for Satellite Imagery\LecceCROP\Immagine2.png">
              <a:extLst>
                <a:ext uri="{FF2B5EF4-FFF2-40B4-BE49-F238E27FC236}">
                  <a16:creationId xmlns:a16="http://schemas.microsoft.com/office/drawing/2014/main" id="{DC7F941C-CA99-4331-A18D-94C507E312A7}"/>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433991" y="3311302"/>
              <a:ext cx="2889250" cy="2432050"/>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Straight Connector 10">
              <a:extLst>
                <a:ext uri="{FF2B5EF4-FFF2-40B4-BE49-F238E27FC236}">
                  <a16:creationId xmlns:a16="http://schemas.microsoft.com/office/drawing/2014/main" id="{33C950C7-FEF8-4AC5-87AB-02F1DC185402}"/>
                </a:ext>
              </a:extLst>
            </p:cNvPr>
            <p:cNvCxnSpPr>
              <a:cxnSpLocks/>
            </p:cNvCxnSpPr>
            <p:nvPr/>
          </p:nvCxnSpPr>
          <p:spPr>
            <a:xfrm flipH="1" flipV="1">
              <a:off x="2897898" y="2696755"/>
              <a:ext cx="2279744" cy="1055851"/>
            </a:xfrm>
            <a:prstGeom prst="line">
              <a:avLst/>
            </a:prstGeom>
            <a:ln w="19050">
              <a:prstDash val="lgDash"/>
            </a:ln>
          </p:spPr>
          <p:style>
            <a:lnRef idx="1">
              <a:schemeClr val="accent3"/>
            </a:lnRef>
            <a:fillRef idx="0">
              <a:schemeClr val="accent3"/>
            </a:fillRef>
            <a:effectRef idx="0">
              <a:schemeClr val="accent3"/>
            </a:effectRef>
            <a:fontRef idx="minor">
              <a:schemeClr val="tx1"/>
            </a:fontRef>
          </p:style>
        </p:cxnSp>
        <p:cxnSp>
          <p:nvCxnSpPr>
            <p:cNvPr id="89" name="Straight Connector 34">
              <a:extLst>
                <a:ext uri="{FF2B5EF4-FFF2-40B4-BE49-F238E27FC236}">
                  <a16:creationId xmlns:a16="http://schemas.microsoft.com/office/drawing/2014/main" id="{551BADB7-C4CA-4821-A033-3025E2DDB702}"/>
                </a:ext>
              </a:extLst>
            </p:cNvPr>
            <p:cNvCxnSpPr>
              <a:cxnSpLocks/>
            </p:cNvCxnSpPr>
            <p:nvPr/>
          </p:nvCxnSpPr>
          <p:spPr>
            <a:xfrm flipH="1" flipV="1">
              <a:off x="2941739" y="3599398"/>
              <a:ext cx="2234517" cy="317630"/>
            </a:xfrm>
            <a:prstGeom prst="line">
              <a:avLst/>
            </a:prstGeom>
            <a:ln w="19050">
              <a:prstDash val="lgDash"/>
            </a:ln>
          </p:spPr>
          <p:style>
            <a:lnRef idx="1">
              <a:schemeClr val="accent3"/>
            </a:lnRef>
            <a:fillRef idx="0">
              <a:schemeClr val="accent3"/>
            </a:fillRef>
            <a:effectRef idx="0">
              <a:schemeClr val="accent3"/>
            </a:effectRef>
            <a:fontRef idx="minor">
              <a:schemeClr val="tx1"/>
            </a:fontRef>
          </p:style>
        </p:cxnSp>
        <p:pic>
          <p:nvPicPr>
            <p:cNvPr id="90" name="Picture 2" descr="C:\Users\zardetto\Desktop\Immagine4.png">
              <a:extLst>
                <a:ext uri="{FF2B5EF4-FFF2-40B4-BE49-F238E27FC236}">
                  <a16:creationId xmlns:a16="http://schemas.microsoft.com/office/drawing/2014/main" id="{CDD41602-F883-4A57-9EA5-C452CD9A3092}"/>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628" t="-4046"/>
            <a:stretch/>
          </p:blipFill>
          <p:spPr bwMode="auto">
            <a:xfrm>
              <a:off x="1910658" y="2641707"/>
              <a:ext cx="1031081" cy="9886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7">
            <a:extLst>
              <a:ext uri="{FF2B5EF4-FFF2-40B4-BE49-F238E27FC236}">
                <a16:creationId xmlns:a16="http://schemas.microsoft.com/office/drawing/2014/main" id="{5EBE0F89-483F-4BD0-90AA-1E242A921000}"/>
              </a:ext>
            </a:extLst>
          </p:cNvPr>
          <p:cNvGrpSpPr/>
          <p:nvPr/>
        </p:nvGrpSpPr>
        <p:grpSpPr>
          <a:xfrm>
            <a:off x="9076507" y="1717096"/>
            <a:ext cx="1280735" cy="1293904"/>
            <a:chOff x="8658253" y="816733"/>
            <a:chExt cx="1280735" cy="1293904"/>
          </a:xfrm>
        </p:grpSpPr>
        <p:pic>
          <p:nvPicPr>
            <p:cNvPr id="92" name="Picture 6">
              <a:extLst>
                <a:ext uri="{FF2B5EF4-FFF2-40B4-BE49-F238E27FC236}">
                  <a16:creationId xmlns:a16="http://schemas.microsoft.com/office/drawing/2014/main" id="{4F33BA3E-C53E-4995-BEB5-5EC8CF86E2E5}"/>
                </a:ext>
              </a:extLst>
            </p:cNvPr>
            <p:cNvPicPr>
              <a:picLocks noChangeAspect="1"/>
            </p:cNvPicPr>
            <p:nvPr/>
          </p:nvPicPr>
          <p:blipFill rotWithShape="1">
            <a:blip r:embed="rId11" cstate="print">
              <a:alphaModFix/>
              <a:extLst>
                <a:ext uri="{28A0092B-C50C-407E-A947-70E740481C1C}">
                  <a14:useLocalDpi xmlns:a14="http://schemas.microsoft.com/office/drawing/2010/main"/>
                </a:ext>
              </a:extLst>
            </a:blip>
            <a:srcRect/>
            <a:stretch/>
          </p:blipFill>
          <p:spPr>
            <a:xfrm>
              <a:off x="8791358" y="1172343"/>
              <a:ext cx="1034674" cy="938293"/>
            </a:xfrm>
            <a:prstGeom prst="rect">
              <a:avLst/>
            </a:prstGeom>
            <a:effectLst/>
          </p:spPr>
        </p:pic>
        <p:grpSp>
          <p:nvGrpSpPr>
            <p:cNvPr id="93" name="Group 5">
              <a:extLst>
                <a:ext uri="{FF2B5EF4-FFF2-40B4-BE49-F238E27FC236}">
                  <a16:creationId xmlns:a16="http://schemas.microsoft.com/office/drawing/2014/main" id="{852AFF48-ECE3-46AE-A86A-8DB9E8AE53C5}"/>
                </a:ext>
              </a:extLst>
            </p:cNvPr>
            <p:cNvGrpSpPr/>
            <p:nvPr/>
          </p:nvGrpSpPr>
          <p:grpSpPr>
            <a:xfrm>
              <a:off x="8658253" y="816733"/>
              <a:ext cx="1280735" cy="1293904"/>
              <a:chOff x="8350005" y="-298702"/>
              <a:chExt cx="2673680" cy="3031717"/>
            </a:xfrm>
            <a:noFill/>
          </p:grpSpPr>
          <p:sp>
            <p:nvSpPr>
              <p:cNvPr id="94" name="Rectangle 1">
                <a:extLst>
                  <a:ext uri="{FF2B5EF4-FFF2-40B4-BE49-F238E27FC236}">
                    <a16:creationId xmlns:a16="http://schemas.microsoft.com/office/drawing/2014/main" id="{64591AEB-2941-4243-AFFB-8DB73D4A3EA6}"/>
                  </a:ext>
                </a:extLst>
              </p:cNvPr>
              <p:cNvSpPr/>
              <p:nvPr/>
            </p:nvSpPr>
            <p:spPr>
              <a:xfrm>
                <a:off x="8606844" y="487790"/>
                <a:ext cx="2160000" cy="2245225"/>
              </a:xfrm>
              <a:prstGeom prst="rect">
                <a:avLst/>
              </a:prstGeom>
              <a:grpFill/>
              <a:ln w="50800">
                <a:solidFill>
                  <a:srgbClr val="00B0F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5" name="Rectangle 2">
                <a:extLst>
                  <a:ext uri="{FF2B5EF4-FFF2-40B4-BE49-F238E27FC236}">
                    <a16:creationId xmlns:a16="http://schemas.microsoft.com/office/drawing/2014/main" id="{801B0A71-09BA-4DE0-ABAC-CF0BF617519B}"/>
                  </a:ext>
                </a:extLst>
              </p:cNvPr>
              <p:cNvSpPr/>
              <p:nvPr/>
            </p:nvSpPr>
            <p:spPr>
              <a:xfrm>
                <a:off x="8350005" y="-298702"/>
                <a:ext cx="2673680" cy="793258"/>
              </a:xfrm>
              <a:prstGeom prst="rect">
                <a:avLst/>
              </a:prstGeom>
              <a:grpFill/>
            </p:spPr>
            <p:txBody>
              <a:bodyPr wrap="none">
                <a:spAutoFit/>
              </a:bodyPr>
              <a:lstStyle/>
              <a:p>
                <a:pPr algn="ctr"/>
                <a:r>
                  <a:rPr lang="it-IT" sz="1600" b="1" dirty="0">
                    <a:solidFill>
                      <a:srgbClr val="00B0F0"/>
                    </a:solidFill>
                    <a:latin typeface="Calibri" panose="020F0502020204030204" pitchFamily="34" charset="0"/>
                  </a:rPr>
                  <a:t>RESIDENTIAL</a:t>
                </a:r>
                <a:endParaRPr lang="en-US" sz="1600" b="1" dirty="0">
                  <a:solidFill>
                    <a:srgbClr val="00B0F0"/>
                  </a:solidFill>
                  <a:latin typeface="Calibri" panose="020F0502020204030204" pitchFamily="34" charset="0"/>
                </a:endParaRPr>
              </a:p>
            </p:txBody>
          </p:sp>
        </p:grpSp>
      </p:grpSp>
      <p:graphicFrame>
        <p:nvGraphicFramePr>
          <p:cNvPr id="96" name="Oggetto 95"/>
          <p:cNvGraphicFramePr>
            <a:graphicFrameLocks noChangeAspect="1"/>
          </p:cNvGraphicFramePr>
          <p:nvPr>
            <p:extLst>
              <p:ext uri="{D42A27DB-BD31-4B8C-83A1-F6EECF244321}">
                <p14:modId xmlns:p14="http://schemas.microsoft.com/office/powerpoint/2010/main" val="1932219760"/>
              </p:ext>
            </p:extLst>
          </p:nvPr>
        </p:nvGraphicFramePr>
        <p:xfrm>
          <a:off x="3886996" y="2593057"/>
          <a:ext cx="914400" cy="198438"/>
        </p:xfrm>
        <a:graphic>
          <a:graphicData uri="http://schemas.openxmlformats.org/presentationml/2006/ole">
            <mc:AlternateContent xmlns:mc="http://schemas.openxmlformats.org/markup-compatibility/2006">
              <mc:Choice xmlns:v="urn:schemas-microsoft-com:vml" Requires="v">
                <p:oleObj spid="_x0000_s1033" name="Equation" r:id="rId12" imgW="914400" imgH="198720" progId="Equation.DSMT4">
                  <p:embed/>
                </p:oleObj>
              </mc:Choice>
              <mc:Fallback>
                <p:oleObj name="Equation" r:id="rId12" imgW="914400" imgH="198720" progId="Equation.DSMT4">
                  <p:embed/>
                  <p:pic>
                    <p:nvPicPr>
                      <p:cNvPr id="29" name="Oggetto 28"/>
                      <p:cNvPicPr/>
                      <p:nvPr/>
                    </p:nvPicPr>
                    <p:blipFill>
                      <a:blip r:embed="rId13"/>
                      <a:stretch>
                        <a:fillRect/>
                      </a:stretch>
                    </p:blipFill>
                    <p:spPr>
                      <a:xfrm>
                        <a:off x="3886996" y="2593057"/>
                        <a:ext cx="914400" cy="198438"/>
                      </a:xfrm>
                      <a:prstGeom prst="rect">
                        <a:avLst/>
                      </a:prstGeom>
                    </p:spPr>
                  </p:pic>
                </p:oleObj>
              </mc:Fallback>
            </mc:AlternateContent>
          </a:graphicData>
        </a:graphic>
      </p:graphicFrame>
      <p:pic>
        <p:nvPicPr>
          <p:cNvPr id="97" name="Picture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6129" y="4526903"/>
            <a:ext cx="3646487" cy="178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 name="Rectangle 1">
            <a:extLst>
              <a:ext uri="{FF2B5EF4-FFF2-40B4-BE49-F238E27FC236}">
                <a16:creationId xmlns:a16="http://schemas.microsoft.com/office/drawing/2014/main" id="{EE3F013D-ED54-BF4A-A570-1F40C52A749F}"/>
              </a:ext>
            </a:extLst>
          </p:cNvPr>
          <p:cNvSpPr/>
          <p:nvPr/>
        </p:nvSpPr>
        <p:spPr>
          <a:xfrm>
            <a:off x="468895" y="1158760"/>
            <a:ext cx="2019977" cy="646331"/>
          </a:xfrm>
          <a:prstGeom prst="rect">
            <a:avLst/>
          </a:prstGeom>
        </p:spPr>
        <p:txBody>
          <a:bodyPr wrap="none">
            <a:spAutoFit/>
          </a:bodyPr>
          <a:lstStyle/>
          <a:p>
            <a:pPr algn="ctr"/>
            <a:r>
              <a:rPr lang="en-US" b="1" dirty="0">
                <a:solidFill>
                  <a:schemeClr val="accent1">
                    <a:lumMod val="75000"/>
                  </a:schemeClr>
                </a:solidFill>
              </a:rPr>
              <a:t>Classify-and-Count </a:t>
            </a:r>
          </a:p>
          <a:p>
            <a:pPr algn="ctr"/>
            <a:r>
              <a:rPr lang="en-US" b="1" dirty="0">
                <a:solidFill>
                  <a:schemeClr val="accent1">
                    <a:lumMod val="75000"/>
                  </a:schemeClr>
                </a:solidFill>
              </a:rPr>
              <a:t>Approach</a:t>
            </a:r>
            <a:endParaRPr lang="it-IT" b="1">
              <a:solidFill>
                <a:schemeClr val="accent1">
                  <a:lumMod val="75000"/>
                </a:schemeClr>
              </a:solidFill>
            </a:endParaRPr>
          </a:p>
        </p:txBody>
      </p:sp>
      <p:sp>
        <p:nvSpPr>
          <p:cNvPr id="99" name="Rectangle 37">
            <a:extLst>
              <a:ext uri="{FF2B5EF4-FFF2-40B4-BE49-F238E27FC236}">
                <a16:creationId xmlns:a16="http://schemas.microsoft.com/office/drawing/2014/main" id="{2D250668-6062-5F46-9970-B6062B4615A4}"/>
              </a:ext>
            </a:extLst>
          </p:cNvPr>
          <p:cNvSpPr/>
          <p:nvPr/>
        </p:nvSpPr>
        <p:spPr>
          <a:xfrm>
            <a:off x="2448526" y="1273316"/>
            <a:ext cx="5912908" cy="2778936"/>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p:cNvSpPr/>
          <p:nvPr/>
        </p:nvSpPr>
        <p:spPr>
          <a:xfrm>
            <a:off x="8660140" y="1261561"/>
            <a:ext cx="3095078" cy="369332"/>
          </a:xfrm>
          <a:prstGeom prst="rect">
            <a:avLst/>
          </a:prstGeom>
        </p:spPr>
        <p:txBody>
          <a:bodyPr wrap="none">
            <a:spAutoFit/>
          </a:bodyPr>
          <a:lstStyle/>
          <a:p>
            <a:r>
              <a:rPr lang="en-US" b="1" dirty="0">
                <a:solidFill>
                  <a:schemeClr val="accent5">
                    <a:lumMod val="50000"/>
                  </a:schemeClr>
                </a:solidFill>
              </a:rPr>
              <a:t>CNN: Inception-V3 </a:t>
            </a:r>
            <a:r>
              <a:rPr lang="en-US" b="1" dirty="0" err="1">
                <a:solidFill>
                  <a:schemeClr val="accent5">
                    <a:lumMod val="50000"/>
                  </a:schemeClr>
                </a:solidFill>
              </a:rPr>
              <a:t>Archite</a:t>
            </a:r>
            <a:endParaRPr lang="it-IT" b="1" dirty="0"/>
          </a:p>
        </p:txBody>
      </p:sp>
    </p:spTree>
    <p:extLst>
      <p:ext uri="{BB962C8B-B14F-4D97-AF65-F5344CB8AC3E}">
        <p14:creationId xmlns:p14="http://schemas.microsoft.com/office/powerpoint/2010/main" val="4796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20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1500"/>
                                        <p:tgtEl>
                                          <p:spTgt spid="79"/>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1500"/>
                                        <p:tgtEl>
                                          <p:spTgt spid="8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anim calcmode="lin" valueType="num">
                                      <p:cBhvr>
                                        <p:cTn id="21" dur="1000" fill="hold"/>
                                        <p:tgtEl>
                                          <p:spTgt spid="80"/>
                                        </p:tgtEl>
                                        <p:attrNameLst>
                                          <p:attrName>ppt_w</p:attrName>
                                        </p:attrNameLst>
                                      </p:cBhvr>
                                      <p:tavLst>
                                        <p:tav tm="0">
                                          <p:val>
                                            <p:fltVal val="0"/>
                                          </p:val>
                                        </p:tav>
                                        <p:tav tm="100000">
                                          <p:val>
                                            <p:strVal val="#ppt_w"/>
                                          </p:val>
                                        </p:tav>
                                      </p:tavLst>
                                    </p:anim>
                                    <p:anim calcmode="lin" valueType="num">
                                      <p:cBhvr>
                                        <p:cTn id="22" dur="1000" fill="hold"/>
                                        <p:tgtEl>
                                          <p:spTgt spid="80"/>
                                        </p:tgtEl>
                                        <p:attrNameLst>
                                          <p:attrName>ppt_h</p:attrName>
                                        </p:attrNameLst>
                                      </p:cBhvr>
                                      <p:tavLst>
                                        <p:tav tm="0">
                                          <p:val>
                                            <p:fltVal val="0"/>
                                          </p:val>
                                        </p:tav>
                                        <p:tav tm="100000">
                                          <p:val>
                                            <p:strVal val="#ppt_h"/>
                                          </p:val>
                                        </p:tav>
                                      </p:tavLst>
                                    </p:anim>
                                    <p:animEffect transition="in" filter="fade">
                                      <p:cBhvr>
                                        <p:cTn id="23" dur="1000"/>
                                        <p:tgtEl>
                                          <p:spTgt spid="8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anim calcmode="lin" valueType="num">
                                      <p:cBhvr>
                                        <p:cTn id="28" dur="1000" fill="hold"/>
                                        <p:tgtEl>
                                          <p:spTgt spid="81"/>
                                        </p:tgtEl>
                                        <p:attrNameLst>
                                          <p:attrName>ppt_w</p:attrName>
                                        </p:attrNameLst>
                                      </p:cBhvr>
                                      <p:tavLst>
                                        <p:tav tm="0">
                                          <p:val>
                                            <p:fltVal val="0"/>
                                          </p:val>
                                        </p:tav>
                                        <p:tav tm="100000">
                                          <p:val>
                                            <p:strVal val="#ppt_w"/>
                                          </p:val>
                                        </p:tav>
                                      </p:tavLst>
                                    </p:anim>
                                    <p:anim calcmode="lin" valueType="num">
                                      <p:cBhvr>
                                        <p:cTn id="29" dur="1000" fill="hold"/>
                                        <p:tgtEl>
                                          <p:spTgt spid="81"/>
                                        </p:tgtEl>
                                        <p:attrNameLst>
                                          <p:attrName>ppt_h</p:attrName>
                                        </p:attrNameLst>
                                      </p:cBhvr>
                                      <p:tavLst>
                                        <p:tav tm="0">
                                          <p:val>
                                            <p:fltVal val="0"/>
                                          </p:val>
                                        </p:tav>
                                        <p:tav tm="100000">
                                          <p:val>
                                            <p:strVal val="#ppt_h"/>
                                          </p:val>
                                        </p:tav>
                                      </p:tavLst>
                                    </p:anim>
                                    <p:animEffect transition="in" filter="fade">
                                      <p:cBhvr>
                                        <p:cTn id="30" dur="1000"/>
                                        <p:tgtEl>
                                          <p:spTgt spid="8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wipe(down)">
                                      <p:cBhvr>
                                        <p:cTn id="35" dur="1000"/>
                                        <p:tgtEl>
                                          <p:spTgt spid="91"/>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4.23923E-6 1.85185E-6 L -0.40544 0.34954 " pathEditMode="relative" rAng="0" ptsTypes="AA">
                                      <p:cBhvr>
                                        <p:cTn id="39" dur="2000" fill="hold"/>
                                        <p:tgtEl>
                                          <p:spTgt spid="91"/>
                                        </p:tgtEl>
                                        <p:attrNameLst>
                                          <p:attrName>ppt_x</p:attrName>
                                          <p:attrName>ppt_y</p:attrName>
                                        </p:attrNameLst>
                                      </p:cBhvr>
                                      <p:rCtr x="-20279" y="17477"/>
                                    </p:animMotion>
                                  </p:childTnLst>
                                </p:cTn>
                              </p:par>
                            </p:childTnLst>
                          </p:cTn>
                        </p:par>
                        <p:par>
                          <p:cTn id="40" fill="hold">
                            <p:stCondLst>
                              <p:cond delay="2000"/>
                            </p:stCondLst>
                            <p:childTnLst>
                              <p:par>
                                <p:cTn id="41" presetID="53" presetClass="exit" presetSubtype="32" fill="hold" nodeType="afterEffect">
                                  <p:stCondLst>
                                    <p:cond delay="0"/>
                                  </p:stCondLst>
                                  <p:childTnLst>
                                    <p:anim calcmode="lin" valueType="num">
                                      <p:cBhvr>
                                        <p:cTn id="42" dur="500"/>
                                        <p:tgtEl>
                                          <p:spTgt spid="91"/>
                                        </p:tgtEl>
                                        <p:attrNameLst>
                                          <p:attrName>ppt_w</p:attrName>
                                        </p:attrNameLst>
                                      </p:cBhvr>
                                      <p:tavLst>
                                        <p:tav tm="0">
                                          <p:val>
                                            <p:strVal val="ppt_w"/>
                                          </p:val>
                                        </p:tav>
                                        <p:tav tm="100000">
                                          <p:val>
                                            <p:fltVal val="0"/>
                                          </p:val>
                                        </p:tav>
                                      </p:tavLst>
                                    </p:anim>
                                    <p:anim calcmode="lin" valueType="num">
                                      <p:cBhvr>
                                        <p:cTn id="43" dur="500"/>
                                        <p:tgtEl>
                                          <p:spTgt spid="91"/>
                                        </p:tgtEl>
                                        <p:attrNameLst>
                                          <p:attrName>ppt_h</p:attrName>
                                        </p:attrNameLst>
                                      </p:cBhvr>
                                      <p:tavLst>
                                        <p:tav tm="0">
                                          <p:val>
                                            <p:strVal val="ppt_h"/>
                                          </p:val>
                                        </p:tav>
                                        <p:tav tm="100000">
                                          <p:val>
                                            <p:fltVal val="0"/>
                                          </p:val>
                                        </p:tav>
                                      </p:tavLst>
                                    </p:anim>
                                    <p:animEffect transition="out" filter="fade">
                                      <p:cBhvr>
                                        <p:cTn id="44" dur="500"/>
                                        <p:tgtEl>
                                          <p:spTgt spid="91"/>
                                        </p:tgtEl>
                                      </p:cBhvr>
                                    </p:animEffect>
                                    <p:set>
                                      <p:cBhvr>
                                        <p:cTn id="45" dur="1" fill="hold">
                                          <p:stCondLst>
                                            <p:cond delay="499"/>
                                          </p:stCondLst>
                                        </p:cTn>
                                        <p:tgtEl>
                                          <p:spTgt spid="91"/>
                                        </p:tgtEl>
                                        <p:attrNameLst>
                                          <p:attrName>style.visibility</p:attrName>
                                        </p:attrNameLst>
                                      </p:cBhvr>
                                      <p:to>
                                        <p:strVal val="hidden"/>
                                      </p:to>
                                    </p:set>
                                  </p:childTnLst>
                                </p:cTn>
                              </p:par>
                            </p:childTnLst>
                          </p:cTn>
                        </p:par>
                        <p:par>
                          <p:cTn id="46" fill="hold">
                            <p:stCondLst>
                              <p:cond delay="2500"/>
                            </p:stCondLst>
                            <p:childTnLst>
                              <p:par>
                                <p:cTn id="47" presetID="10" presetClass="exit" presetSubtype="0" fill="hold" nodeType="afterEffect">
                                  <p:stCondLst>
                                    <p:cond delay="0"/>
                                  </p:stCondLst>
                                  <p:childTnLst>
                                    <p:animEffect transition="out" filter="fade">
                                      <p:cBhvr>
                                        <p:cTn id="48" dur="500"/>
                                        <p:tgtEl>
                                          <p:spTgt spid="86"/>
                                        </p:tgtEl>
                                      </p:cBhvr>
                                    </p:animEffect>
                                    <p:set>
                                      <p:cBhvr>
                                        <p:cTn id="49" dur="1" fill="hold">
                                          <p:stCondLst>
                                            <p:cond delay="499"/>
                                          </p:stCondLst>
                                        </p:cTn>
                                        <p:tgtEl>
                                          <p:spTgt spid="8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80"/>
                                        </p:tgtEl>
                                      </p:cBhvr>
                                    </p:animEffect>
                                    <p:set>
                                      <p:cBhvr>
                                        <p:cTn id="52" dur="1" fill="hold">
                                          <p:stCondLst>
                                            <p:cond delay="499"/>
                                          </p:stCondLst>
                                        </p:cTn>
                                        <p:tgtEl>
                                          <p:spTgt spid="80"/>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81"/>
                                        </p:tgtEl>
                                      </p:cBhvr>
                                    </p:animEffect>
                                    <p:set>
                                      <p:cBhvr>
                                        <p:cTn id="55" dur="1" fill="hold">
                                          <p:stCondLst>
                                            <p:cond delay="499"/>
                                          </p:stCondLst>
                                        </p:cTn>
                                        <p:tgtEl>
                                          <p:spTgt spid="81"/>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fade">
                                      <p:cBhvr>
                                        <p:cTn id="58" dur="1700"/>
                                        <p:tgtEl>
                                          <p:spTgt spid="8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fade">
                                      <p:cBhvr>
                                        <p:cTn id="63" dur="2000"/>
                                        <p:tgtEl>
                                          <p:spTgt spid="8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84"/>
                                        </p:tgtEl>
                                        <p:attrNameLst>
                                          <p:attrName>style.visibility</p:attrName>
                                        </p:attrNameLst>
                                      </p:cBhvr>
                                      <p:to>
                                        <p:strVal val="visible"/>
                                      </p:to>
                                    </p:set>
                                    <p:anim calcmode="lin" valueType="num">
                                      <p:cBhvr>
                                        <p:cTn id="68" dur="500" fill="hold"/>
                                        <p:tgtEl>
                                          <p:spTgt spid="84"/>
                                        </p:tgtEl>
                                        <p:attrNameLst>
                                          <p:attrName>ppt_w</p:attrName>
                                        </p:attrNameLst>
                                      </p:cBhvr>
                                      <p:tavLst>
                                        <p:tav tm="0">
                                          <p:val>
                                            <p:fltVal val="0"/>
                                          </p:val>
                                        </p:tav>
                                        <p:tav tm="100000">
                                          <p:val>
                                            <p:strVal val="#ppt_w"/>
                                          </p:val>
                                        </p:tav>
                                      </p:tavLst>
                                    </p:anim>
                                    <p:anim calcmode="lin" valueType="num">
                                      <p:cBhvr>
                                        <p:cTn id="69" dur="500" fill="hold"/>
                                        <p:tgtEl>
                                          <p:spTgt spid="84"/>
                                        </p:tgtEl>
                                        <p:attrNameLst>
                                          <p:attrName>ppt_h</p:attrName>
                                        </p:attrNameLst>
                                      </p:cBhvr>
                                      <p:tavLst>
                                        <p:tav tm="0">
                                          <p:val>
                                            <p:fltVal val="0"/>
                                          </p:val>
                                        </p:tav>
                                        <p:tav tm="100000">
                                          <p:val>
                                            <p:strVal val="#ppt_h"/>
                                          </p:val>
                                        </p:tav>
                                      </p:tavLst>
                                    </p:anim>
                                    <p:animEffect transition="in" filter="fade">
                                      <p:cBhvr>
                                        <p:cTn id="70" dur="500"/>
                                        <p:tgtEl>
                                          <p:spTgt spid="8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97"/>
                                        </p:tgtEl>
                                        <p:attrNameLst>
                                          <p:attrName>style.visibility</p:attrName>
                                        </p:attrNameLst>
                                      </p:cBhvr>
                                      <p:to>
                                        <p:strVal val="visible"/>
                                      </p:to>
                                    </p:set>
                                    <p:animEffect transition="in" filter="wipe(up)">
                                      <p:cBhvr>
                                        <p:cTn id="75" dur="2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1" grpId="0" animBg="1"/>
      <p:bldP spid="81" grpId="1" animBg="1"/>
      <p:bldP spid="8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5</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spc="-1" dirty="0" smtClean="0">
                <a:solidFill>
                  <a:schemeClr val="accent5">
                    <a:lumMod val="50000"/>
                  </a:schemeClr>
                </a:solidFill>
                <a:uFill>
                  <a:solidFill>
                    <a:srgbClr val="FFFFFF"/>
                  </a:solidFill>
                </a:uFill>
                <a:latin typeface="Calibri"/>
                <a:ea typeface="DejaVu Sans"/>
              </a:rPr>
              <a:t>AI for Land Cover</a:t>
            </a:r>
            <a:endParaRPr lang="it-IT" dirty="0"/>
          </a:p>
        </p:txBody>
      </p:sp>
      <p:pic>
        <p:nvPicPr>
          <p:cNvPr id="29" name="Immagine 7">
            <a:extLst>
              <a:ext uri="{FF2B5EF4-FFF2-40B4-BE49-F238E27FC236}">
                <a16:creationId xmlns:a16="http://schemas.microsoft.com/office/drawing/2014/main" id="{D50204E5-2CB4-7444-B614-E45167B3A6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947" y="1491797"/>
            <a:ext cx="3249102" cy="3537908"/>
          </a:xfrm>
          <a:prstGeom prst="rect">
            <a:avLst/>
          </a:prstGeom>
          <a:ln w="25400">
            <a:solidFill>
              <a:schemeClr val="accent1">
                <a:shade val="50000"/>
              </a:schemeClr>
            </a:solidFill>
          </a:ln>
        </p:spPr>
      </p:pic>
      <p:sp>
        <p:nvSpPr>
          <p:cNvPr id="30" name="Segnaposto testo 4">
            <a:extLst>
              <a:ext uri="{FF2B5EF4-FFF2-40B4-BE49-F238E27FC236}">
                <a16:creationId xmlns:a16="http://schemas.microsoft.com/office/drawing/2014/main" id="{B794178A-2A76-1D46-A7BA-C3FC31099334}"/>
              </a:ext>
            </a:extLst>
          </p:cNvPr>
          <p:cNvSpPr txBox="1">
            <a:spLocks/>
          </p:cNvSpPr>
          <p:nvPr/>
        </p:nvSpPr>
        <p:spPr>
          <a:xfrm>
            <a:off x="1036101" y="5213767"/>
            <a:ext cx="3250092" cy="102408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[A]</a:t>
            </a:r>
          </a:p>
          <a:p>
            <a:pPr marL="0" indent="0" eaLnBrk="1" hangingPunct="1">
              <a:spcBef>
                <a:spcPts val="0"/>
              </a:spcBef>
              <a:buNone/>
            </a:pPr>
            <a:r>
              <a:rPr lang="en-US" sz="2000" dirty="0"/>
              <a:t>The </a:t>
            </a:r>
            <a:r>
              <a:rPr lang="en-US" sz="2000" b="1" dirty="0">
                <a:solidFill>
                  <a:schemeClr val="accent1">
                    <a:lumMod val="75000"/>
                  </a:schemeClr>
                </a:solidFill>
              </a:rPr>
              <a:t>‘Lecce image’ </a:t>
            </a:r>
            <a:r>
              <a:rPr lang="en-US" sz="2000" dirty="0"/>
              <a:t>(751 km</a:t>
            </a:r>
            <a:r>
              <a:rPr lang="en-US" sz="2000" baseline="30000" dirty="0"/>
              <a:t>2</a:t>
            </a:r>
            <a:r>
              <a:rPr lang="en-US" sz="2000" dirty="0"/>
              <a:t>)</a:t>
            </a:r>
          </a:p>
        </p:txBody>
      </p:sp>
      <p:pic>
        <p:nvPicPr>
          <p:cNvPr id="31" name="Immagine 8" descr="D:\SJIAOS_postNTTS_2019\STRIDE\LE3_rif.png">
            <a:extLst>
              <a:ext uri="{FF2B5EF4-FFF2-40B4-BE49-F238E27FC236}">
                <a16:creationId xmlns:a16="http://schemas.microsoft.com/office/drawing/2014/main" id="{84F6C589-D6D1-4B41-BBAB-12CC75614D4D}"/>
              </a:ext>
            </a:extLst>
          </p:cNvPr>
          <p:cNvPicPr preferRelativeResize="0">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4565307" y="1493134"/>
            <a:ext cx="3250800" cy="3537908"/>
          </a:xfrm>
          <a:prstGeom prst="rect">
            <a:avLst/>
          </a:prstGeom>
          <a:noFill/>
          <a:ln w="25400">
            <a:solidFill>
              <a:schemeClr val="accent1">
                <a:shade val="50000"/>
              </a:schemeClr>
            </a:solidFill>
          </a:ln>
        </p:spPr>
      </p:pic>
      <p:sp>
        <p:nvSpPr>
          <p:cNvPr id="32" name="Segnaposto testo 4">
            <a:extLst>
              <a:ext uri="{FF2B5EF4-FFF2-40B4-BE49-F238E27FC236}">
                <a16:creationId xmlns:a16="http://schemas.microsoft.com/office/drawing/2014/main" id="{7B360854-BEC9-E541-AFED-359BBE27AA66}"/>
              </a:ext>
            </a:extLst>
          </p:cNvPr>
          <p:cNvSpPr txBox="1">
            <a:spLocks/>
          </p:cNvSpPr>
          <p:nvPr/>
        </p:nvSpPr>
        <p:spPr>
          <a:xfrm>
            <a:off x="4610277" y="5176196"/>
            <a:ext cx="3287117" cy="992734"/>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[B]</a:t>
            </a:r>
          </a:p>
          <a:p>
            <a:pPr marL="0" indent="0" eaLnBrk="1" hangingPunct="1">
              <a:spcBef>
                <a:spcPts val="0"/>
              </a:spcBef>
              <a:buNone/>
            </a:pPr>
            <a:r>
              <a:rPr lang="en-US" sz="2000" dirty="0"/>
              <a:t>Automated  LC map derived from the ‘Lecce image’</a:t>
            </a:r>
          </a:p>
        </p:txBody>
      </p:sp>
      <p:pic>
        <p:nvPicPr>
          <p:cNvPr id="33" name="Immagine 4">
            <a:extLst>
              <a:ext uri="{FF2B5EF4-FFF2-40B4-BE49-F238E27FC236}">
                <a16:creationId xmlns:a16="http://schemas.microsoft.com/office/drawing/2014/main" id="{74D9F294-72A5-EC46-890E-3688CB14116F}"/>
              </a:ext>
            </a:extLst>
          </p:cNvPr>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8126009" y="1496884"/>
            <a:ext cx="3250800" cy="3537908"/>
          </a:xfrm>
          <a:prstGeom prst="rect">
            <a:avLst/>
          </a:prstGeom>
          <a:ln w="25400">
            <a:solidFill>
              <a:schemeClr val="accent1">
                <a:shade val="50000"/>
              </a:schemeClr>
            </a:solidFill>
          </a:ln>
        </p:spPr>
      </p:pic>
      <p:sp>
        <p:nvSpPr>
          <p:cNvPr id="34" name="Segnaposto testo 4">
            <a:extLst>
              <a:ext uri="{FF2B5EF4-FFF2-40B4-BE49-F238E27FC236}">
                <a16:creationId xmlns:a16="http://schemas.microsoft.com/office/drawing/2014/main" id="{4540B759-8D0E-3346-9487-38D5AA75D68D}"/>
              </a:ext>
            </a:extLst>
          </p:cNvPr>
          <p:cNvSpPr txBox="1">
            <a:spLocks/>
          </p:cNvSpPr>
          <p:nvPr/>
        </p:nvSpPr>
        <p:spPr>
          <a:xfrm>
            <a:off x="8230939" y="5242085"/>
            <a:ext cx="3380014" cy="1263645"/>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2000" dirty="0"/>
              <a:t>[C]</a:t>
            </a:r>
          </a:p>
          <a:p>
            <a:pPr marL="0" indent="0" eaLnBrk="1" hangingPunct="1">
              <a:spcBef>
                <a:spcPts val="0"/>
              </a:spcBef>
              <a:buNone/>
            </a:pPr>
            <a:r>
              <a:rPr lang="en-US" sz="2000" dirty="0"/>
              <a:t>Edge line of the ‘Residential’ class derived from [B] overlaid on [A]</a:t>
            </a:r>
          </a:p>
        </p:txBody>
      </p:sp>
    </p:spTree>
    <p:extLst>
      <p:ext uri="{BB962C8B-B14F-4D97-AF65-F5344CB8AC3E}">
        <p14:creationId xmlns:p14="http://schemas.microsoft.com/office/powerpoint/2010/main" val="3758308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6</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457309"/>
            <a:ext cx="11269308" cy="430887"/>
          </a:xfrm>
        </p:spPr>
        <p:txBody>
          <a:bodyPr/>
          <a:lstStyle/>
          <a:p>
            <a:pPr>
              <a:lnSpc>
                <a:spcPct val="100000"/>
              </a:lnSpc>
            </a:pPr>
            <a:r>
              <a:rPr lang="it-IT" spc="-1" dirty="0" smtClean="0">
                <a:solidFill>
                  <a:schemeClr val="accent5">
                    <a:lumMod val="50000"/>
                  </a:schemeClr>
                </a:solidFill>
                <a:uFill>
                  <a:solidFill>
                    <a:srgbClr val="FFFFFF"/>
                  </a:solidFill>
                </a:uFill>
                <a:latin typeface="Calibri"/>
                <a:ea typeface="DejaVu Sans"/>
              </a:rPr>
              <a:t>AI for Land Cover</a:t>
            </a:r>
            <a:endParaRPr lang="it-IT" dirty="0"/>
          </a:p>
        </p:txBody>
      </p:sp>
      <p:grpSp>
        <p:nvGrpSpPr>
          <p:cNvPr id="29" name="Group 3">
            <a:extLst>
              <a:ext uri="{FF2B5EF4-FFF2-40B4-BE49-F238E27FC236}">
                <a16:creationId xmlns:a16="http://schemas.microsoft.com/office/drawing/2014/main" id="{444309AA-3B1C-2D47-8AC4-780A05F8FCBC}"/>
              </a:ext>
            </a:extLst>
          </p:cNvPr>
          <p:cNvGrpSpPr/>
          <p:nvPr/>
        </p:nvGrpSpPr>
        <p:grpSpPr>
          <a:xfrm>
            <a:off x="8196382" y="1387355"/>
            <a:ext cx="2878956" cy="3597212"/>
            <a:chOff x="8196382" y="902167"/>
            <a:chExt cx="2878956" cy="4082400"/>
          </a:xfrm>
        </p:grpSpPr>
        <p:pic>
          <p:nvPicPr>
            <p:cNvPr id="30" name="Immagine 4">
              <a:extLst>
                <a:ext uri="{FF2B5EF4-FFF2-40B4-BE49-F238E27FC236}">
                  <a16:creationId xmlns:a16="http://schemas.microsoft.com/office/drawing/2014/main" id="{74B3290F-293E-DF4A-9416-6A95154ECC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8196382" y="902167"/>
              <a:ext cx="2878956" cy="4082400"/>
            </a:xfrm>
            <a:prstGeom prst="rect">
              <a:avLst/>
            </a:prstGeom>
            <a:noFill/>
            <a:ln w="25400">
              <a:solidFill>
                <a:schemeClr val="accent5">
                  <a:lumMod val="50000"/>
                </a:schemeClr>
              </a:solidFill>
            </a:ln>
          </p:spPr>
        </p:pic>
        <p:grpSp>
          <p:nvGrpSpPr>
            <p:cNvPr id="31" name="Gruppo 5">
              <a:extLst>
                <a:ext uri="{FF2B5EF4-FFF2-40B4-BE49-F238E27FC236}">
                  <a16:creationId xmlns:a16="http://schemas.microsoft.com/office/drawing/2014/main" id="{4134BEB8-B283-704B-8581-AE342B720A83}"/>
                </a:ext>
              </a:extLst>
            </p:cNvPr>
            <p:cNvGrpSpPr/>
            <p:nvPr/>
          </p:nvGrpSpPr>
          <p:grpSpPr>
            <a:xfrm>
              <a:off x="9303314" y="2669358"/>
              <a:ext cx="1772024" cy="493566"/>
              <a:chOff x="10194659" y="2158489"/>
              <a:chExt cx="1909535" cy="531867"/>
            </a:xfrm>
          </p:grpSpPr>
          <p:cxnSp>
            <p:nvCxnSpPr>
              <p:cNvPr id="32" name="Connettore 2 6">
                <a:extLst>
                  <a:ext uri="{FF2B5EF4-FFF2-40B4-BE49-F238E27FC236}">
                    <a16:creationId xmlns:a16="http://schemas.microsoft.com/office/drawing/2014/main" id="{09927E73-C4EB-1D4B-BD69-23E5712B01A5}"/>
                  </a:ext>
                </a:extLst>
              </p:cNvPr>
              <p:cNvCxnSpPr/>
              <p:nvPr/>
            </p:nvCxnSpPr>
            <p:spPr>
              <a:xfrm>
                <a:off x="10194659" y="2368089"/>
                <a:ext cx="756000" cy="0"/>
              </a:xfrm>
              <a:prstGeom prst="straightConnector1">
                <a:avLst/>
              </a:prstGeom>
              <a:ln w="508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Rettangolo 7">
                <a:extLst>
                  <a:ext uri="{FF2B5EF4-FFF2-40B4-BE49-F238E27FC236}">
                    <a16:creationId xmlns:a16="http://schemas.microsoft.com/office/drawing/2014/main" id="{A596C333-306E-7F46-8449-47D48A57C158}"/>
                  </a:ext>
                </a:extLst>
              </p:cNvPr>
              <p:cNvSpPr/>
              <p:nvPr/>
            </p:nvSpPr>
            <p:spPr>
              <a:xfrm>
                <a:off x="10903062" y="2158489"/>
                <a:ext cx="1201132" cy="5318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~600 m</a:t>
                </a:r>
              </a:p>
            </p:txBody>
          </p:sp>
        </p:grpSp>
      </p:grpSp>
      <p:grpSp>
        <p:nvGrpSpPr>
          <p:cNvPr id="34" name="Group 2">
            <a:extLst>
              <a:ext uri="{FF2B5EF4-FFF2-40B4-BE49-F238E27FC236}">
                <a16:creationId xmlns:a16="http://schemas.microsoft.com/office/drawing/2014/main" id="{04AFC37E-A19D-5949-B6D9-4622A2F97F2E}"/>
              </a:ext>
            </a:extLst>
          </p:cNvPr>
          <p:cNvGrpSpPr/>
          <p:nvPr/>
        </p:nvGrpSpPr>
        <p:grpSpPr>
          <a:xfrm>
            <a:off x="1001381" y="1400537"/>
            <a:ext cx="6840000" cy="3602090"/>
            <a:chOff x="1001381" y="914691"/>
            <a:chExt cx="6840000" cy="4087936"/>
          </a:xfrm>
        </p:grpSpPr>
        <p:pic>
          <p:nvPicPr>
            <p:cNvPr id="35" name="Immagine 2" descr="G:\PAPER_etc\Articoli\SJIAOS_postNTTS_2019\STRIDE\PI_ansa_detail.png">
              <a:extLst>
                <a:ext uri="{FF2B5EF4-FFF2-40B4-BE49-F238E27FC236}">
                  <a16:creationId xmlns:a16="http://schemas.microsoft.com/office/drawing/2014/main" id="{2C852C0B-8ABC-4545-9640-954821D4CA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381" y="914691"/>
              <a:ext cx="6840000" cy="4087936"/>
            </a:xfrm>
            <a:prstGeom prst="rect">
              <a:avLst/>
            </a:prstGeom>
            <a:noFill/>
            <a:ln w="25400">
              <a:solidFill>
                <a:schemeClr val="accent5">
                  <a:lumMod val="50000"/>
                </a:schemeClr>
              </a:solidFill>
            </a:ln>
          </p:spPr>
        </p:pic>
        <p:grpSp>
          <p:nvGrpSpPr>
            <p:cNvPr id="36" name="Gruppo 14">
              <a:extLst>
                <a:ext uri="{FF2B5EF4-FFF2-40B4-BE49-F238E27FC236}">
                  <a16:creationId xmlns:a16="http://schemas.microsoft.com/office/drawing/2014/main" id="{903D7471-FB4F-2749-A0E0-0FB38C7E7799}"/>
                </a:ext>
              </a:extLst>
            </p:cNvPr>
            <p:cNvGrpSpPr/>
            <p:nvPr/>
          </p:nvGrpSpPr>
          <p:grpSpPr>
            <a:xfrm>
              <a:off x="4048130" y="1832936"/>
              <a:ext cx="1194442" cy="535333"/>
              <a:chOff x="3739941" y="1812746"/>
              <a:chExt cx="1285180" cy="576000"/>
            </a:xfrm>
          </p:grpSpPr>
          <p:cxnSp>
            <p:nvCxnSpPr>
              <p:cNvPr id="37" name="Connettore 2 8">
                <a:extLst>
                  <a:ext uri="{FF2B5EF4-FFF2-40B4-BE49-F238E27FC236}">
                    <a16:creationId xmlns:a16="http://schemas.microsoft.com/office/drawing/2014/main" id="{3F37F699-B8C8-6948-9DA2-91B977825B8E}"/>
                  </a:ext>
                </a:extLst>
              </p:cNvPr>
              <p:cNvCxnSpPr/>
              <p:nvPr/>
            </p:nvCxnSpPr>
            <p:spPr>
              <a:xfrm rot="5400000">
                <a:off x="3451941" y="2100746"/>
                <a:ext cx="576000" cy="0"/>
              </a:xfrm>
              <a:prstGeom prst="straightConnector1">
                <a:avLst/>
              </a:prstGeom>
              <a:ln w="508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8" name="Rettangolo 9">
                <a:extLst>
                  <a:ext uri="{FF2B5EF4-FFF2-40B4-BE49-F238E27FC236}">
                    <a16:creationId xmlns:a16="http://schemas.microsoft.com/office/drawing/2014/main" id="{D7FDA11E-3B17-254F-99DF-14766D514E08}"/>
                  </a:ext>
                </a:extLst>
              </p:cNvPr>
              <p:cNvSpPr/>
              <p:nvPr/>
            </p:nvSpPr>
            <p:spPr>
              <a:xfrm>
                <a:off x="3822702" y="1950334"/>
                <a:ext cx="1202419" cy="4384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bg1"/>
                    </a:solidFill>
                  </a:rPr>
                  <a:t>~500 m</a:t>
                </a:r>
              </a:p>
            </p:txBody>
          </p:sp>
        </p:grpSp>
      </p:grpSp>
      <p:sp>
        <p:nvSpPr>
          <p:cNvPr id="39" name="Segnaposto testo 4">
            <a:extLst>
              <a:ext uri="{FF2B5EF4-FFF2-40B4-BE49-F238E27FC236}">
                <a16:creationId xmlns:a16="http://schemas.microsoft.com/office/drawing/2014/main" id="{64E3FC7E-E3A7-5A45-9957-2B85E64029FF}"/>
              </a:ext>
            </a:extLst>
          </p:cNvPr>
          <p:cNvSpPr txBox="1">
            <a:spLocks/>
          </p:cNvSpPr>
          <p:nvPr/>
        </p:nvSpPr>
        <p:spPr>
          <a:xfrm>
            <a:off x="986393" y="5207622"/>
            <a:ext cx="6643600" cy="134603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1800" dirty="0"/>
              <a:t>[D]</a:t>
            </a:r>
          </a:p>
          <a:p>
            <a:pPr marL="0" indent="0" eaLnBrk="1" hangingPunct="1">
              <a:spcBef>
                <a:spcPts val="0"/>
              </a:spcBef>
              <a:buNone/>
            </a:pPr>
            <a:r>
              <a:rPr lang="en-US" sz="1800" dirty="0"/>
              <a:t>A detailed view of the course of the Arno River (cropped from the </a:t>
            </a:r>
            <a:r>
              <a:rPr lang="en-US" sz="1800" b="1" dirty="0">
                <a:solidFill>
                  <a:srgbClr val="0070C0"/>
                </a:solidFill>
              </a:rPr>
              <a:t>‘Pisa image’</a:t>
            </a:r>
            <a:r>
              <a:rPr lang="en-US" sz="1800" dirty="0"/>
              <a:t>, 443 km</a:t>
            </a:r>
            <a:r>
              <a:rPr lang="en-US" sz="1800" baseline="30000" dirty="0"/>
              <a:t>2</a:t>
            </a:r>
            <a:r>
              <a:rPr lang="en-US" sz="1800" dirty="0"/>
              <a:t>) overlaid with a semitransparent version of the corresponding automated LC map</a:t>
            </a:r>
          </a:p>
        </p:txBody>
      </p:sp>
      <p:sp>
        <p:nvSpPr>
          <p:cNvPr id="40" name="Segnaposto testo 4">
            <a:extLst>
              <a:ext uri="{FF2B5EF4-FFF2-40B4-BE49-F238E27FC236}">
                <a16:creationId xmlns:a16="http://schemas.microsoft.com/office/drawing/2014/main" id="{0C3A0CCA-6F35-5A41-B33C-0AFD8D9E20D5}"/>
              </a:ext>
            </a:extLst>
          </p:cNvPr>
          <p:cNvSpPr txBox="1">
            <a:spLocks/>
          </p:cNvSpPr>
          <p:nvPr/>
        </p:nvSpPr>
        <p:spPr>
          <a:xfrm>
            <a:off x="8211367" y="5162652"/>
            <a:ext cx="2863971" cy="1346038"/>
          </a:xfrm>
          <a:prstGeom prst="rect">
            <a:avLst/>
          </a:prstGeom>
        </p:spPr>
        <p:txBody>
          <a:bodyPr lIns="0"/>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1" hangingPunct="1">
              <a:spcBef>
                <a:spcPts val="0"/>
              </a:spcBef>
              <a:buNone/>
            </a:pPr>
            <a:r>
              <a:rPr lang="en-US" sz="1800" dirty="0"/>
              <a:t>[E]</a:t>
            </a:r>
          </a:p>
          <a:p>
            <a:pPr marL="0" indent="0" eaLnBrk="1" hangingPunct="1">
              <a:spcBef>
                <a:spcPts val="0"/>
              </a:spcBef>
              <a:buNone/>
            </a:pPr>
            <a:r>
              <a:rPr lang="en-US" sz="1800" dirty="0"/>
              <a:t>A highway fragment from the </a:t>
            </a:r>
            <a:r>
              <a:rPr lang="en-US" sz="1800" b="1" dirty="0">
                <a:solidFill>
                  <a:srgbClr val="0070C0"/>
                </a:solidFill>
              </a:rPr>
              <a:t>‘Lecce image’</a:t>
            </a:r>
            <a:r>
              <a:rPr lang="en-US" sz="1800" b="1" dirty="0"/>
              <a:t> </a:t>
            </a:r>
            <a:r>
              <a:rPr lang="en-US" sz="1800" dirty="0"/>
              <a:t>overlaid with the edge line of the ‘Highway’ class</a:t>
            </a:r>
          </a:p>
        </p:txBody>
      </p:sp>
    </p:spTree>
    <p:extLst>
      <p:ext uri="{BB962C8B-B14F-4D97-AF65-F5344CB8AC3E}">
        <p14:creationId xmlns:p14="http://schemas.microsoft.com/office/powerpoint/2010/main" val="1354551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7</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dirty="0" smtClean="0"/>
              <a:t>AI for the generation of </a:t>
            </a:r>
            <a:r>
              <a:rPr lang="it-IT" dirty="0" err="1" smtClean="0"/>
              <a:t>Synthetic</a:t>
            </a:r>
            <a:r>
              <a:rPr lang="it-IT" dirty="0" smtClean="0"/>
              <a:t> Data</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618686" y="1437815"/>
            <a:ext cx="5484863" cy="5324535"/>
          </a:xfrm>
          <a:prstGeom prst="rect">
            <a:avLst/>
          </a:prstGeom>
          <a:noFill/>
        </p:spPr>
        <p:txBody>
          <a:bodyPr wrap="square">
            <a:spAutoFit/>
          </a:bodyPr>
          <a:lstStyle/>
          <a:p>
            <a:pPr marL="342900" indent="-342900">
              <a:buFont typeface="Wingdings" panose="05000000000000000000" pitchFamily="2" charset="2"/>
              <a:buChar char="ü"/>
            </a:pPr>
            <a:r>
              <a:rPr lang="en-US" sz="2000" dirty="0" smtClean="0"/>
              <a:t>With the </a:t>
            </a:r>
            <a:r>
              <a:rPr lang="en-US" sz="2000" b="1" dirty="0" smtClean="0"/>
              <a:t>digitalization</a:t>
            </a:r>
            <a:r>
              <a:rPr lang="en-US" sz="2000" dirty="0" smtClean="0"/>
              <a:t> </a:t>
            </a:r>
            <a:r>
              <a:rPr lang="en-US" sz="2000" b="1" dirty="0" smtClean="0"/>
              <a:t>of information </a:t>
            </a:r>
            <a:r>
              <a:rPr lang="en-US" sz="2000" dirty="0" smtClean="0"/>
              <a:t>and the increasing accessibility of </a:t>
            </a:r>
            <a:r>
              <a:rPr lang="en-US" sz="2000" b="1" dirty="0" smtClean="0"/>
              <a:t>administrative</a:t>
            </a:r>
            <a:r>
              <a:rPr lang="en-US" sz="2000" dirty="0" smtClean="0"/>
              <a:t> data, the amount of data to be handled has grown substantially in recent years. This raises significant concerns about </a:t>
            </a:r>
            <a:r>
              <a:rPr lang="en-US" sz="2000" b="1" dirty="0" smtClean="0"/>
              <a:t>data</a:t>
            </a:r>
            <a:r>
              <a:rPr lang="en-US" sz="2000" dirty="0" smtClean="0"/>
              <a:t> </a:t>
            </a:r>
            <a:r>
              <a:rPr lang="en-US" sz="2000" b="1" dirty="0" smtClean="0"/>
              <a:t>protection</a:t>
            </a:r>
            <a:r>
              <a:rPr lang="en-US" sz="2000" dirty="0" smtClean="0"/>
              <a:t> and </a:t>
            </a:r>
            <a:r>
              <a:rPr lang="en-US" sz="2000" b="1" dirty="0" smtClean="0"/>
              <a:t>privacy</a:t>
            </a:r>
            <a:r>
              <a:rPr lang="en-US" sz="2000" dirty="0" smtClean="0"/>
              <a:t> since the disclosure </a:t>
            </a:r>
            <a:r>
              <a:rPr lang="en-US" sz="2000" dirty="0"/>
              <a:t>of sensitive </a:t>
            </a:r>
            <a:r>
              <a:rPr lang="en-US" sz="2000" dirty="0" smtClean="0"/>
              <a:t>information can </a:t>
            </a:r>
            <a:r>
              <a:rPr lang="en-US" sz="2000" dirty="0"/>
              <a:t>pose serious risks to individuals, institutions, and public administrations</a:t>
            </a:r>
            <a:r>
              <a:rPr lang="en-US" sz="2000" dirty="0" smtClean="0"/>
              <a:t>.</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b="1" dirty="0"/>
              <a:t>Synthetic data </a:t>
            </a:r>
            <a:r>
              <a:rPr lang="en-US" sz="2000" dirty="0"/>
              <a:t>are artificially created datasets intended to </a:t>
            </a:r>
            <a:r>
              <a:rPr lang="en-US" sz="2000" b="1" dirty="0"/>
              <a:t>replicate</a:t>
            </a:r>
            <a:r>
              <a:rPr lang="en-US" sz="2000" dirty="0"/>
              <a:t> the statistical characteristics and structure of real data, while preventing the exposure of </a:t>
            </a:r>
            <a:r>
              <a:rPr lang="en-US" sz="2000" b="1" dirty="0"/>
              <a:t>sensitive</a:t>
            </a:r>
            <a:r>
              <a:rPr lang="en-US" sz="2000" dirty="0"/>
              <a:t> or </a:t>
            </a:r>
            <a:r>
              <a:rPr lang="en-US" sz="2000" b="1" dirty="0"/>
              <a:t>personally identifiable</a:t>
            </a:r>
            <a:r>
              <a:rPr lang="en-US" sz="2000" dirty="0"/>
              <a:t> information</a:t>
            </a:r>
            <a:r>
              <a:rPr lang="en-US" sz="2000" dirty="0" smtClean="0"/>
              <a:t>.</a:t>
            </a:r>
            <a:endParaRPr lang="en-US" sz="2000" dirty="0" smtClean="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smtClean="0"/>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060" y="1437815"/>
            <a:ext cx="4638175" cy="3092116"/>
          </a:xfrm>
          <a:prstGeom prst="rect">
            <a:avLst/>
          </a:prstGeom>
        </p:spPr>
      </p:pic>
      <p:pic>
        <p:nvPicPr>
          <p:cNvPr id="10" name="Immagine 9"/>
          <p:cNvPicPr>
            <a:picLocks noChangeAspect="1"/>
          </p:cNvPicPr>
          <p:nvPr/>
        </p:nvPicPr>
        <p:blipFill>
          <a:blip r:embed="rId4"/>
          <a:stretch>
            <a:fillRect/>
          </a:stretch>
        </p:blipFill>
        <p:spPr>
          <a:xfrm>
            <a:off x="6867060" y="4808540"/>
            <a:ext cx="3034414" cy="1322858"/>
          </a:xfrm>
          <a:prstGeom prst="rect">
            <a:avLst/>
          </a:prstGeom>
        </p:spPr>
      </p:pic>
    </p:spTree>
    <p:extLst>
      <p:ext uri="{BB962C8B-B14F-4D97-AF65-F5344CB8AC3E}">
        <p14:creationId xmlns:p14="http://schemas.microsoft.com/office/powerpoint/2010/main" val="1322529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8</a:t>
            </a:fld>
            <a:endParaRPr lang="en-US" dirty="0"/>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dirty="0"/>
              <a:t>AI for the generation of </a:t>
            </a:r>
            <a:r>
              <a:rPr lang="it-IT" dirty="0" err="1"/>
              <a:t>Synthetic</a:t>
            </a:r>
            <a:r>
              <a:rPr lang="it-IT" dirty="0"/>
              <a:t> Data</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7442972" cy="5940088"/>
          </a:xfrm>
          <a:prstGeom prst="rect">
            <a:avLst/>
          </a:prstGeom>
          <a:noFill/>
        </p:spPr>
        <p:txBody>
          <a:bodyPr wrap="square">
            <a:spAutoFit/>
          </a:bodyPr>
          <a:lstStyle/>
          <a:p>
            <a:pPr marL="342900" indent="-342900">
              <a:buFont typeface="Wingdings" panose="05000000000000000000" pitchFamily="2" charset="2"/>
              <a:buChar char="ü"/>
            </a:pPr>
            <a:r>
              <a:rPr lang="it-IT" sz="2000" b="1" dirty="0" err="1" smtClean="0"/>
              <a:t>Keep</a:t>
            </a:r>
            <a:r>
              <a:rPr lang="it-IT" sz="2000" b="1" dirty="0" smtClean="0"/>
              <a:t> </a:t>
            </a:r>
            <a:r>
              <a:rPr lang="it-IT" sz="2000" b="1" dirty="0" smtClean="0"/>
              <a:t>in </a:t>
            </a:r>
            <a:r>
              <a:rPr lang="it-IT" sz="2000" b="1" dirty="0" err="1" smtClean="0"/>
              <a:t>mind</a:t>
            </a:r>
            <a:r>
              <a:rPr lang="it-IT" sz="2000" b="1" dirty="0" smtClean="0"/>
              <a:t>! </a:t>
            </a:r>
            <a:r>
              <a:rPr lang="it-IT" sz="2000" dirty="0" err="1" smtClean="0"/>
              <a:t>Synthetic</a:t>
            </a:r>
            <a:r>
              <a:rPr lang="it-IT" sz="2000" dirty="0" smtClean="0"/>
              <a:t> </a:t>
            </a:r>
            <a:r>
              <a:rPr lang="it-IT" sz="2000" dirty="0"/>
              <a:t>data do </a:t>
            </a:r>
            <a:r>
              <a:rPr lang="it-IT" sz="2000" dirty="0" err="1"/>
              <a:t>not</a:t>
            </a:r>
            <a:r>
              <a:rPr lang="it-IT" sz="2000" dirty="0"/>
              <a:t> </a:t>
            </a:r>
            <a:r>
              <a:rPr lang="it-IT" sz="2000" dirty="0" err="1"/>
              <a:t>necessarily</a:t>
            </a:r>
            <a:r>
              <a:rPr lang="it-IT" sz="2000" dirty="0"/>
              <a:t> </a:t>
            </a:r>
            <a:r>
              <a:rPr lang="it-IT" sz="2000" dirty="0" err="1"/>
              <a:t>reproduce</a:t>
            </a:r>
            <a:r>
              <a:rPr lang="it-IT" sz="2000" dirty="0"/>
              <a:t> the </a:t>
            </a:r>
            <a:r>
              <a:rPr lang="it-IT" sz="2000" dirty="0" err="1"/>
              <a:t>atomic</a:t>
            </a:r>
            <a:r>
              <a:rPr lang="it-IT" sz="2000" dirty="0"/>
              <a:t> data (</a:t>
            </a:r>
            <a:r>
              <a:rPr lang="it-IT" sz="2000" dirty="0" err="1"/>
              <a:t>categorical</a:t>
            </a:r>
            <a:r>
              <a:rPr lang="it-IT" sz="2000" dirty="0"/>
              <a:t>, </a:t>
            </a:r>
            <a:r>
              <a:rPr lang="it-IT" sz="2000" dirty="0" err="1"/>
              <a:t>numerical</a:t>
            </a:r>
            <a:r>
              <a:rPr lang="it-IT" sz="2000" dirty="0"/>
              <a:t>, </a:t>
            </a:r>
            <a:r>
              <a:rPr lang="it-IT" sz="2000" dirty="0" err="1"/>
              <a:t>etc</a:t>
            </a:r>
            <a:r>
              <a:rPr lang="it-IT" sz="2000" dirty="0"/>
              <a:t>) from the </a:t>
            </a:r>
            <a:r>
              <a:rPr lang="it-IT" sz="2000" dirty="0" err="1"/>
              <a:t>original</a:t>
            </a:r>
            <a:r>
              <a:rPr lang="it-IT" sz="2000" dirty="0"/>
              <a:t> source. </a:t>
            </a:r>
            <a:r>
              <a:rPr lang="it-IT" sz="2000" b="1" dirty="0" err="1"/>
              <a:t>Synthesis</a:t>
            </a:r>
            <a:r>
              <a:rPr lang="it-IT" sz="2000" dirty="0"/>
              <a:t> </a:t>
            </a:r>
            <a:r>
              <a:rPr lang="it-IT" sz="2000" dirty="0" err="1"/>
              <a:t>capability</a:t>
            </a:r>
            <a:r>
              <a:rPr lang="it-IT" sz="2000" dirty="0"/>
              <a:t> </a:t>
            </a:r>
            <a:r>
              <a:rPr lang="it-IT" sz="2000" dirty="0" err="1"/>
              <a:t>might</a:t>
            </a:r>
            <a:r>
              <a:rPr lang="it-IT" sz="2000" dirty="0"/>
              <a:t> </a:t>
            </a:r>
            <a:r>
              <a:rPr lang="it-IT" sz="2000" dirty="0" err="1"/>
              <a:t>rely</a:t>
            </a:r>
            <a:r>
              <a:rPr lang="it-IT" sz="2000" dirty="0"/>
              <a:t> </a:t>
            </a:r>
            <a:r>
              <a:rPr lang="it-IT" sz="2000" dirty="0" err="1"/>
              <a:t>rather</a:t>
            </a:r>
            <a:r>
              <a:rPr lang="it-IT" sz="2000" dirty="0"/>
              <a:t> on the </a:t>
            </a:r>
            <a:r>
              <a:rPr lang="it-IT" sz="2000" b="1" dirty="0" err="1"/>
              <a:t>relationships</a:t>
            </a:r>
            <a:r>
              <a:rPr lang="it-IT" sz="2000" dirty="0"/>
              <a:t> </a:t>
            </a:r>
            <a:r>
              <a:rPr lang="it-IT" sz="2000" dirty="0" err="1"/>
              <a:t>between</a:t>
            </a:r>
            <a:r>
              <a:rPr lang="it-IT" sz="2000" dirty="0"/>
              <a:t> </a:t>
            </a:r>
            <a:r>
              <a:rPr lang="it-IT" sz="2000" dirty="0" err="1"/>
              <a:t>different</a:t>
            </a:r>
            <a:r>
              <a:rPr lang="it-IT" sz="2000" dirty="0"/>
              <a:t> </a:t>
            </a:r>
            <a:r>
              <a:rPr lang="it-IT" sz="2000" dirty="0" err="1"/>
              <a:t>kind</a:t>
            </a:r>
            <a:r>
              <a:rPr lang="it-IT" sz="2000" dirty="0"/>
              <a:t> of </a:t>
            </a:r>
            <a:r>
              <a:rPr lang="it-IT" sz="2000" b="1" dirty="0" err="1"/>
              <a:t>entities</a:t>
            </a:r>
            <a:r>
              <a:rPr lang="it-IT" sz="2000" dirty="0"/>
              <a:t>, </a:t>
            </a:r>
            <a:r>
              <a:rPr lang="it-IT" sz="2000" dirty="0" err="1"/>
              <a:t>such</a:t>
            </a:r>
            <a:r>
              <a:rPr lang="it-IT" sz="2000" dirty="0"/>
              <a:t> </a:t>
            </a:r>
            <a:r>
              <a:rPr lang="it-IT" sz="2000" dirty="0" err="1"/>
              <a:t>as</a:t>
            </a:r>
            <a:r>
              <a:rPr lang="it-IT" sz="2000" dirty="0"/>
              <a:t> </a:t>
            </a:r>
            <a:r>
              <a:rPr lang="it-IT" sz="2000" dirty="0" err="1"/>
              <a:t>people</a:t>
            </a:r>
            <a:r>
              <a:rPr lang="it-IT" sz="2000" dirty="0"/>
              <a:t> and </a:t>
            </a:r>
            <a:r>
              <a:rPr lang="it-IT" sz="2000" dirty="0" err="1"/>
              <a:t>objects</a:t>
            </a:r>
            <a:r>
              <a:rPr lang="it-IT" sz="2000" dirty="0"/>
              <a:t>, </a:t>
            </a:r>
            <a:r>
              <a:rPr lang="it-IT" sz="2000" dirty="0" err="1"/>
              <a:t>school</a:t>
            </a:r>
            <a:r>
              <a:rPr lang="it-IT" sz="2000" dirty="0"/>
              <a:t> and </a:t>
            </a:r>
            <a:r>
              <a:rPr lang="it-IT" sz="2000" dirty="0" err="1"/>
              <a:t>neighborhoods</a:t>
            </a:r>
            <a:r>
              <a:rPr lang="it-IT" sz="2000" dirty="0"/>
              <a:t>, or </a:t>
            </a:r>
            <a:r>
              <a:rPr lang="it-IT" sz="2000" dirty="0" err="1"/>
              <a:t>users</a:t>
            </a:r>
            <a:r>
              <a:rPr lang="it-IT" sz="2000" dirty="0"/>
              <a:t> and </a:t>
            </a:r>
            <a:r>
              <a:rPr lang="it-IT" sz="2000" dirty="0" err="1"/>
              <a:t>cellular</a:t>
            </a:r>
            <a:r>
              <a:rPr lang="it-IT" sz="2000" dirty="0"/>
              <a:t> </a:t>
            </a:r>
            <a:r>
              <a:rPr lang="it-IT" sz="2000" dirty="0" err="1" smtClean="0"/>
              <a:t>antennas</a:t>
            </a:r>
            <a:r>
              <a:rPr lang="it-IT" sz="2000" dirty="0" smtClean="0"/>
              <a:t>.</a:t>
            </a:r>
          </a:p>
          <a:p>
            <a:pPr marL="342900" indent="-342900">
              <a:buFont typeface="Wingdings" panose="05000000000000000000" pitchFamily="2" charset="2"/>
              <a:buChar char="ü"/>
            </a:pPr>
            <a:endParaRPr lang="it-IT" sz="2000" dirty="0"/>
          </a:p>
          <a:p>
            <a:pPr marL="342900" indent="-342900">
              <a:buFont typeface="Wingdings" panose="05000000000000000000" pitchFamily="2" charset="2"/>
              <a:buChar char="ü"/>
            </a:pPr>
            <a:r>
              <a:rPr lang="en-US" sz="2000" dirty="0"/>
              <a:t>In this study, the </a:t>
            </a:r>
            <a:r>
              <a:rPr lang="en-US" sz="2000" b="1" dirty="0"/>
              <a:t>analyzed data</a:t>
            </a:r>
            <a:r>
              <a:rPr lang="en-US" sz="2000" dirty="0"/>
              <a:t> relate to the frequency and attributes of trips and vacations undertaken by residents of Italy.  They originate from </a:t>
            </a:r>
            <a:r>
              <a:rPr lang="en-US" sz="2000" b="1" dirty="0"/>
              <a:t>the </a:t>
            </a:r>
            <a:r>
              <a:rPr lang="en-US" sz="2000" b="1" dirty="0" err="1"/>
              <a:t>Istat</a:t>
            </a:r>
            <a:r>
              <a:rPr lang="en-US" sz="2000" b="1" dirty="0"/>
              <a:t> Trips and Holidays survey</a:t>
            </a:r>
            <a:r>
              <a:rPr lang="en-US" sz="2000" dirty="0"/>
              <a:t>, as a module of the </a:t>
            </a:r>
            <a:r>
              <a:rPr lang="en-US" sz="2000" b="1" dirty="0"/>
              <a:t>Household Budget Survey (HBS) </a:t>
            </a:r>
            <a:r>
              <a:rPr lang="en-US" sz="2000" dirty="0"/>
              <a:t>which collects </a:t>
            </a:r>
            <a:r>
              <a:rPr lang="it-IT" sz="2000" dirty="0"/>
              <a:t>information on the </a:t>
            </a:r>
            <a:r>
              <a:rPr lang="it-IT" sz="2000" dirty="0" err="1"/>
              <a:t>tourism</a:t>
            </a:r>
            <a:r>
              <a:rPr lang="it-IT" sz="2000" dirty="0"/>
              <a:t> </a:t>
            </a:r>
            <a:r>
              <a:rPr lang="it-IT" sz="2000" dirty="0" err="1"/>
              <a:t>flows</a:t>
            </a:r>
            <a:r>
              <a:rPr lang="it-IT" sz="2000" dirty="0"/>
              <a:t> of </a:t>
            </a:r>
            <a:r>
              <a:rPr lang="it-IT" sz="2000" dirty="0" err="1"/>
              <a:t>residents</a:t>
            </a:r>
            <a:r>
              <a:rPr lang="it-IT" sz="2000" dirty="0"/>
              <a:t>.</a:t>
            </a:r>
            <a:r>
              <a:rPr lang="en-US" sz="2000" dirty="0"/>
              <a:t> This information includes journeys made for leisure or work, both domestically and internationally. </a:t>
            </a:r>
            <a:endParaRPr lang="en-US" sz="2000" dirty="0" smtClean="0"/>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In the </a:t>
            </a:r>
            <a:r>
              <a:rPr lang="it-IT" sz="2000" dirty="0"/>
              <a:t>WP13’s Istat </a:t>
            </a:r>
            <a:r>
              <a:rPr lang="it-IT" sz="2000" dirty="0" err="1"/>
              <a:t>PoC</a:t>
            </a:r>
            <a:r>
              <a:rPr lang="it-IT" sz="2000" dirty="0"/>
              <a:t> </a:t>
            </a:r>
            <a:r>
              <a:rPr lang="it-IT" sz="2000" dirty="0" smtClean="0"/>
              <a:t>of AI/ML </a:t>
            </a:r>
            <a:r>
              <a:rPr lang="it-IT" sz="2000" dirty="0" err="1" smtClean="0"/>
              <a:t>Essnet</a:t>
            </a:r>
            <a:r>
              <a:rPr lang="it-IT" sz="2000" dirty="0" smtClean="0"/>
              <a:t> </a:t>
            </a:r>
            <a:r>
              <a:rPr lang="it-IT" sz="2000" dirty="0" err="1" smtClean="0"/>
              <a:t>project</a:t>
            </a:r>
            <a:r>
              <a:rPr lang="it-IT" sz="2000" dirty="0" smtClean="0"/>
              <a:t>, w</a:t>
            </a:r>
            <a:r>
              <a:rPr lang="en-US" sz="2000" dirty="0" smtClean="0"/>
              <a:t>e compared different AI methods: </a:t>
            </a:r>
            <a:r>
              <a:rPr lang="en-US" sz="2000" b="1" dirty="0" smtClean="0"/>
              <a:t>CT-GAN, VAEs, DP-CTGAN, SMOTENC, Random Forest, </a:t>
            </a:r>
            <a:r>
              <a:rPr lang="en-US" sz="2000" b="1" dirty="0" err="1" smtClean="0"/>
              <a:t>XGBoost</a:t>
            </a:r>
            <a:endParaRPr lang="en-US" sz="2000" b="1" dirty="0"/>
          </a:p>
          <a:p>
            <a:pPr marL="342900" indent="-342900">
              <a:buFont typeface="Wingdings" panose="05000000000000000000" pitchFamily="2" charset="2"/>
              <a:buChar char="ü"/>
            </a:pPr>
            <a:endParaRPr lang="it-IT" sz="2000" dirty="0" smtClean="0"/>
          </a:p>
          <a:p>
            <a:endParaRPr lang="it-IT" sz="2000" dirty="0"/>
          </a:p>
        </p:txBody>
      </p:sp>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1149" y="1949963"/>
            <a:ext cx="4391025" cy="1714500"/>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1903" y="3952959"/>
            <a:ext cx="3749515" cy="1973279"/>
          </a:xfrm>
          <a:prstGeom prst="rect">
            <a:avLst/>
          </a:prstGeom>
        </p:spPr>
      </p:pic>
    </p:spTree>
    <p:extLst>
      <p:ext uri="{BB962C8B-B14F-4D97-AF65-F5344CB8AC3E}">
        <p14:creationId xmlns:p14="http://schemas.microsoft.com/office/powerpoint/2010/main" val="4240133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9</a:t>
            </a:fld>
            <a:endParaRPr lang="en-US" dirty="0"/>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68894" y="354512"/>
            <a:ext cx="11269308" cy="384721"/>
          </a:xfrm>
        </p:spPr>
        <p:txBody>
          <a:bodyPr/>
          <a:lstStyle/>
          <a:p>
            <a:r>
              <a:rPr lang="it-IT" dirty="0"/>
              <a:t>AI for the generation of </a:t>
            </a:r>
            <a:r>
              <a:rPr lang="it-IT" dirty="0" err="1"/>
              <a:t>Synthetic</a:t>
            </a:r>
            <a:r>
              <a:rPr lang="it-IT" dirty="0"/>
              <a:t> Data</a:t>
            </a:r>
            <a:endParaRPr lang="it-IT" dirty="0"/>
          </a:p>
        </p:txBody>
      </p:sp>
      <p:sp>
        <p:nvSpPr>
          <p:cNvPr id="12" name="CasellaDiTesto 11"/>
          <p:cNvSpPr txBox="1"/>
          <p:nvPr/>
        </p:nvSpPr>
        <p:spPr>
          <a:xfrm>
            <a:off x="4259117" y="1277040"/>
            <a:ext cx="3941954" cy="400110"/>
          </a:xfrm>
          <a:prstGeom prst="rect">
            <a:avLst/>
          </a:prstGeom>
          <a:noFill/>
        </p:spPr>
        <p:txBody>
          <a:bodyPr wrap="square" rtlCol="0">
            <a:spAutoFit/>
          </a:bodyPr>
          <a:lstStyle/>
          <a:p>
            <a:r>
              <a:rPr lang="it-IT" sz="2000" b="1" dirty="0" err="1" smtClean="0"/>
              <a:t>Variational</a:t>
            </a:r>
            <a:r>
              <a:rPr lang="it-IT" sz="2000" b="1" dirty="0" smtClean="0"/>
              <a:t> </a:t>
            </a:r>
            <a:r>
              <a:rPr lang="it-IT" sz="2000" b="1" dirty="0" err="1" smtClean="0"/>
              <a:t>Autoencoder</a:t>
            </a:r>
            <a:r>
              <a:rPr lang="it-IT" sz="2000" b="1" dirty="0" smtClean="0"/>
              <a:t> (VAE)</a:t>
            </a:r>
            <a:endParaRPr lang="it-IT" sz="2000" b="1" dirty="0"/>
          </a:p>
        </p:txBody>
      </p:sp>
      <p:sp>
        <p:nvSpPr>
          <p:cNvPr id="13" name="CasellaDiTesto 12"/>
          <p:cNvSpPr txBox="1"/>
          <p:nvPr/>
        </p:nvSpPr>
        <p:spPr>
          <a:xfrm>
            <a:off x="9211261" y="1323245"/>
            <a:ext cx="3142678" cy="400110"/>
          </a:xfrm>
          <a:prstGeom prst="rect">
            <a:avLst/>
          </a:prstGeom>
          <a:noFill/>
        </p:spPr>
        <p:txBody>
          <a:bodyPr wrap="square" rtlCol="0">
            <a:spAutoFit/>
          </a:bodyPr>
          <a:lstStyle/>
          <a:p>
            <a:r>
              <a:rPr lang="it-IT" sz="2000" b="1" dirty="0" smtClean="0"/>
              <a:t>CT-GAN</a:t>
            </a:r>
            <a:endParaRPr lang="it-IT" sz="2000" b="1" dirty="0"/>
          </a:p>
        </p:txBody>
      </p:sp>
      <p:pic>
        <p:nvPicPr>
          <p:cNvPr id="4" name="Immagine 3"/>
          <p:cNvPicPr>
            <a:picLocks noChangeAspect="1"/>
          </p:cNvPicPr>
          <p:nvPr/>
        </p:nvPicPr>
        <p:blipFill>
          <a:blip r:embed="rId3"/>
          <a:stretch>
            <a:fillRect/>
          </a:stretch>
        </p:blipFill>
        <p:spPr>
          <a:xfrm>
            <a:off x="4528113" y="1734742"/>
            <a:ext cx="3328934" cy="4602419"/>
          </a:xfrm>
          <a:prstGeom prst="rect">
            <a:avLst/>
          </a:prstGeom>
        </p:spPr>
      </p:pic>
      <p:pic>
        <p:nvPicPr>
          <p:cNvPr id="2" name="Immagine 1"/>
          <p:cNvPicPr>
            <a:picLocks noChangeAspect="1"/>
          </p:cNvPicPr>
          <p:nvPr/>
        </p:nvPicPr>
        <p:blipFill>
          <a:blip r:embed="rId4"/>
          <a:stretch>
            <a:fillRect/>
          </a:stretch>
        </p:blipFill>
        <p:spPr>
          <a:xfrm>
            <a:off x="8095769" y="1677151"/>
            <a:ext cx="3509466" cy="4792476"/>
          </a:xfrm>
          <a:prstGeom prst="rect">
            <a:avLst/>
          </a:prstGeom>
        </p:spPr>
      </p:pic>
      <p:sp>
        <p:nvSpPr>
          <p:cNvPr id="10" name="Rettangolo 9"/>
          <p:cNvSpPr/>
          <p:nvPr/>
        </p:nvSpPr>
        <p:spPr>
          <a:xfrm>
            <a:off x="467888" y="1194298"/>
            <a:ext cx="3791229" cy="5016758"/>
          </a:xfrm>
          <a:prstGeom prst="rect">
            <a:avLst/>
          </a:prstGeom>
        </p:spPr>
        <p:txBody>
          <a:bodyPr wrap="square">
            <a:spAutoFit/>
          </a:bodyPr>
          <a:lstStyle/>
          <a:p>
            <a:pPr marL="342900" indent="-342900">
              <a:buFont typeface="Wingdings" panose="05000000000000000000" pitchFamily="2" charset="2"/>
              <a:buChar char="ü"/>
            </a:pPr>
            <a:r>
              <a:rPr lang="en-US" sz="2000" dirty="0" smtClean="0"/>
              <a:t>Note</a:t>
            </a:r>
            <a:r>
              <a:rPr lang="en-US" sz="2000" dirty="0"/>
              <a:t>: In the </a:t>
            </a:r>
            <a:r>
              <a:rPr lang="en-US" sz="2000" b="1" dirty="0"/>
              <a:t>original distribution itself</a:t>
            </a:r>
            <a:r>
              <a:rPr lang="en-US" sz="2000" dirty="0"/>
              <a:t>, the values are </a:t>
            </a:r>
            <a:r>
              <a:rPr lang="en-US" sz="2000" i="1" dirty="0"/>
              <a:t>not</a:t>
            </a:r>
            <a:r>
              <a:rPr lang="en-US" sz="2000" dirty="0"/>
              <a:t> sums of previous values.</a:t>
            </a:r>
            <a:br>
              <a:rPr lang="en-US" sz="2000" dirty="0"/>
            </a:br>
            <a:r>
              <a:rPr lang="en-US" sz="2000" dirty="0"/>
              <a:t>Only in the </a:t>
            </a:r>
            <a:r>
              <a:rPr lang="en-US" sz="2000" b="1" dirty="0"/>
              <a:t>cumulative sum version</a:t>
            </a:r>
            <a:r>
              <a:rPr lang="en-US" sz="2000" dirty="0"/>
              <a:t> do the values accumulate</a:t>
            </a:r>
            <a:r>
              <a:rPr lang="en-US" sz="2000" dirty="0" smtClean="0"/>
              <a:t>. </a:t>
            </a:r>
            <a:endParaRPr lang="en-US" sz="2000" dirty="0" smtClean="0"/>
          </a:p>
          <a:p>
            <a:endParaRPr lang="en-US" sz="2000" dirty="0" smtClean="0"/>
          </a:p>
          <a:p>
            <a:pPr marL="342900" indent="-342900">
              <a:buFont typeface="Wingdings" panose="05000000000000000000" pitchFamily="2" charset="2"/>
              <a:buChar char="ü"/>
            </a:pPr>
            <a:r>
              <a:rPr lang="en-US" sz="2000" dirty="0" smtClean="0"/>
              <a:t>It</a:t>
            </a:r>
            <a:r>
              <a:rPr lang="en-US" sz="2000" dirty="0" smtClean="0"/>
              <a:t> </a:t>
            </a:r>
            <a:r>
              <a:rPr lang="en-US" sz="2000" dirty="0"/>
              <a:t>is </a:t>
            </a:r>
            <a:r>
              <a:rPr lang="en-US" sz="2000" b="1" dirty="0"/>
              <a:t>evident</a:t>
            </a:r>
            <a:r>
              <a:rPr lang="en-US" sz="2000" dirty="0"/>
              <a:t> from the </a:t>
            </a:r>
            <a:r>
              <a:rPr lang="en-US" sz="2000" b="1" dirty="0"/>
              <a:t>cumulative</a:t>
            </a:r>
            <a:r>
              <a:rPr lang="en-US" sz="2000" dirty="0"/>
              <a:t> distributions that the less effective methods, such as </a:t>
            </a:r>
            <a:r>
              <a:rPr lang="en-US" sz="2000" b="1" dirty="0"/>
              <a:t>Random Forest </a:t>
            </a:r>
            <a:r>
              <a:rPr lang="en-US" sz="2000" dirty="0"/>
              <a:t>or </a:t>
            </a:r>
            <a:r>
              <a:rPr lang="en-US" sz="2000" b="1" dirty="0" err="1"/>
              <a:t>XGBoost</a:t>
            </a:r>
            <a:r>
              <a:rPr lang="en-US" sz="2000" dirty="0"/>
              <a:t>, are </a:t>
            </a:r>
            <a:r>
              <a:rPr lang="en-US" sz="2000" b="1" dirty="0"/>
              <a:t>less</a:t>
            </a:r>
            <a:r>
              <a:rPr lang="en-US" sz="2000" dirty="0"/>
              <a:t> efficient on categorical variables, where they often </a:t>
            </a:r>
            <a:r>
              <a:rPr lang="en-US" sz="2000" b="1" dirty="0"/>
              <a:t>fail</a:t>
            </a:r>
            <a:r>
              <a:rPr lang="en-US" sz="2000" dirty="0"/>
              <a:t> to reproduce the categories, i.e. the domain values of these variables. </a:t>
            </a:r>
            <a:endParaRPr lang="it-IT" sz="2000" dirty="0"/>
          </a:p>
        </p:txBody>
      </p:sp>
    </p:spTree>
    <p:extLst>
      <p:ext uri="{BB962C8B-B14F-4D97-AF65-F5344CB8AC3E}">
        <p14:creationId xmlns:p14="http://schemas.microsoft.com/office/powerpoint/2010/main" val="430584771"/>
      </p:ext>
    </p:extLst>
  </p:cSld>
  <p:clrMapOvr>
    <a:masterClrMapping/>
  </p:clrMapOvr>
  <p:timing>
    <p:tnLst>
      <p:par>
        <p:cTn id="1" dur="indefinite" restart="never" nodeType="tmRoot"/>
      </p:par>
    </p:tnLst>
  </p:timing>
</p:sld>
</file>

<file path=ppt/theme/theme1.xml><?xml version="1.0" encoding="utf-8"?>
<a:theme xmlns:a="http://schemas.openxmlformats.org/drawingml/2006/main" name="elenco puntato">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c6bb7392-db91-43db-9b6a-d40b95d0671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63DC0D574C2C4BAADE7BDE2CC7A3EA" ma:contentTypeVersion="15" ma:contentTypeDescription="Create a new document." ma:contentTypeScope="" ma:versionID="6b638efe44edcf0a5a126cd5379eee9c">
  <xsd:schema xmlns:xsd="http://www.w3.org/2001/XMLSchema" xmlns:xs="http://www.w3.org/2001/XMLSchema" xmlns:p="http://schemas.microsoft.com/office/2006/metadata/properties" xmlns:ns3="c6bb7392-db91-43db-9b6a-d40b95d0671e" xmlns:ns4="c78848ff-9278-4b5b-81db-3b67e3af0c37" targetNamespace="http://schemas.microsoft.com/office/2006/metadata/properties" ma:root="true" ma:fieldsID="b2309f5116cf8d5bab44f87576b28789" ns3:_="" ns4:_="">
    <xsd:import namespace="c6bb7392-db91-43db-9b6a-d40b95d0671e"/>
    <xsd:import namespace="c78848ff-9278-4b5b-81db-3b67e3af0c3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bb7392-db91-43db-9b6a-d40b95d0671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8848ff-9278-4b5b-81db-3b67e3af0c37"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9C238D-4D5C-4783-820B-4854DCE45D41}">
  <ds:schemaRefs>
    <ds:schemaRef ds:uri="http://schemas.microsoft.com/sharepoint/v3/contenttype/forms"/>
  </ds:schemaRefs>
</ds:datastoreItem>
</file>

<file path=customXml/itemProps2.xml><?xml version="1.0" encoding="utf-8"?>
<ds:datastoreItem xmlns:ds="http://schemas.openxmlformats.org/officeDocument/2006/customXml" ds:itemID="{3EF378BC-F4D0-4510-B4EC-07B6EFE18CF8}">
  <ds:schemaRefs>
    <ds:schemaRef ds:uri="http://purl.org/dc/terms/"/>
    <ds:schemaRef ds:uri="http://purl.org/dc/dcmitype/"/>
    <ds:schemaRef ds:uri="http://purl.org/dc/elements/1.1/"/>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c78848ff-9278-4b5b-81db-3b67e3af0c37"/>
    <ds:schemaRef ds:uri="c6bb7392-db91-43db-9b6a-d40b95d0671e"/>
  </ds:schemaRefs>
</ds:datastoreItem>
</file>

<file path=customXml/itemProps3.xml><?xml version="1.0" encoding="utf-8"?>
<ds:datastoreItem xmlns:ds="http://schemas.openxmlformats.org/officeDocument/2006/customXml" ds:itemID="{CC54BE70-97EF-43E3-807B-70C460B874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bb7392-db91-43db-9b6a-d40b95d0671e"/>
    <ds:schemaRef ds:uri="c78848ff-9278-4b5b-81db-3b67e3af0c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11739</TotalTime>
  <Words>942</Words>
  <Application>Microsoft Office PowerPoint</Application>
  <PresentationFormat>Widescreen</PresentationFormat>
  <Paragraphs>131</Paragraphs>
  <Slides>13</Slides>
  <Notes>13</Notes>
  <HiddenSlides>0</HiddenSlides>
  <MMClips>0</MMClips>
  <ScaleCrop>false</ScaleCrop>
  <HeadingPairs>
    <vt:vector size="8" baseType="variant">
      <vt:variant>
        <vt:lpstr>Caratteri utilizzati</vt:lpstr>
      </vt:variant>
      <vt:variant>
        <vt:i4>10</vt:i4>
      </vt:variant>
      <vt:variant>
        <vt:lpstr>Tema</vt:lpstr>
      </vt:variant>
      <vt:variant>
        <vt:i4>1</vt:i4>
      </vt:variant>
      <vt:variant>
        <vt:lpstr>Server OLE incorporati</vt:lpstr>
      </vt:variant>
      <vt:variant>
        <vt:i4>1</vt:i4>
      </vt:variant>
      <vt:variant>
        <vt:lpstr>Titoli diapositive</vt:lpstr>
      </vt:variant>
      <vt:variant>
        <vt:i4>13</vt:i4>
      </vt:variant>
    </vt:vector>
  </HeadingPairs>
  <TitlesOfParts>
    <vt:vector size="25" baseType="lpstr">
      <vt:lpstr>Arial</vt:lpstr>
      <vt:lpstr>Arial Narrow</vt:lpstr>
      <vt:lpstr>Calibri</vt:lpstr>
      <vt:lpstr>Century Schoolbook</vt:lpstr>
      <vt:lpstr>Courier New</vt:lpstr>
      <vt:lpstr>DejaVu Sans</vt:lpstr>
      <vt:lpstr>Gill Sans MT</vt:lpstr>
      <vt:lpstr>Times New Roman</vt:lpstr>
      <vt:lpstr>Wingdings</vt:lpstr>
      <vt:lpstr>Wingdings 2</vt:lpstr>
      <vt:lpstr>elenco puntato</vt:lpstr>
      <vt:lpstr>Equation</vt:lpstr>
      <vt:lpstr> Artificial Intelligence as a driver for Innovation in Official Statistics Francesco Pugliese, Central Directorate for Methodology and Design of Statistical Processes, Istat  ARTIFICIAL INTELLIGENCE AND OFFICIAL STATISTICS: THE NEW FRONTIER OF INNOVATION Caserta | 12 November 2025 | University of Campania “Luigi Vanvitelli” | Department of Mathematics and Physics | Abramo Lincoln Street, 5 QUINDICESIMA GIORNATA ITALIANA DELLA STATISTICA    </vt:lpstr>
      <vt:lpstr>AI for Land Cover</vt:lpstr>
      <vt:lpstr>AI for Land Cover</vt:lpstr>
      <vt:lpstr>AI for Land Cover</vt:lpstr>
      <vt:lpstr>AI for Land Cover</vt:lpstr>
      <vt:lpstr>AI for Land Cover</vt:lpstr>
      <vt:lpstr>AI for the generation of Synthetic Data</vt:lpstr>
      <vt:lpstr>AI for the generation of Synthetic Data</vt:lpstr>
      <vt:lpstr>AI for the generation of Synthetic Data</vt:lpstr>
      <vt:lpstr>AI for the generation of Synthetic Data</vt:lpstr>
      <vt:lpstr>Conclusions and Next Steps</vt:lpstr>
      <vt:lpstr>References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PresentazioneStandard</dc:title>
  <dc:creator>Bruna Tabanella</dc:creator>
  <cp:lastModifiedBy>Francesco</cp:lastModifiedBy>
  <cp:revision>873</cp:revision>
  <dcterms:created xsi:type="dcterms:W3CDTF">2020-06-26T06:32:12Z</dcterms:created>
  <dcterms:modified xsi:type="dcterms:W3CDTF">2025-11-10T19:22:24Z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0x0101000363DC0D574C2C4BAADE7BDE2CC7A3EA</vt:lpwstr>
  </property>
  <property fmtid="{D5CDD505-2E9C-101B-9397-08002B2CF9AE}" pid="3" name="_dlc_DocIdItemGuid">
    <vt:lpwstr>11205160-d5cd-44f2-bf0d-d055913f1cd1</vt:lpwstr>
  </property>
</Properties>
</file>